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76" r:id="rId5"/>
    <p:sldMasterId id="2147483648" r:id="rId6"/>
  </p:sldMasterIdLst>
  <p:notesMasterIdLst>
    <p:notesMasterId r:id="rId59"/>
  </p:notesMasterIdLst>
  <p:sldIdLst>
    <p:sldId id="256" r:id="rId7"/>
    <p:sldId id="269" r:id="rId8"/>
    <p:sldId id="270" r:id="rId9"/>
    <p:sldId id="257" r:id="rId10"/>
    <p:sldId id="259" r:id="rId11"/>
    <p:sldId id="337" r:id="rId12"/>
    <p:sldId id="260" r:id="rId13"/>
    <p:sldId id="321" r:id="rId14"/>
    <p:sldId id="320" r:id="rId15"/>
    <p:sldId id="318" r:id="rId16"/>
    <p:sldId id="282" r:id="rId17"/>
    <p:sldId id="262" r:id="rId18"/>
    <p:sldId id="261" r:id="rId19"/>
    <p:sldId id="304" r:id="rId20"/>
    <p:sldId id="266" r:id="rId21"/>
    <p:sldId id="340" r:id="rId22"/>
    <p:sldId id="263" r:id="rId23"/>
    <p:sldId id="264" r:id="rId24"/>
    <p:sldId id="275" r:id="rId25"/>
    <p:sldId id="335" r:id="rId26"/>
    <p:sldId id="284" r:id="rId27"/>
    <p:sldId id="336" r:id="rId28"/>
    <p:sldId id="283" r:id="rId29"/>
    <p:sldId id="305" r:id="rId30"/>
    <p:sldId id="265" r:id="rId31"/>
    <p:sldId id="306" r:id="rId32"/>
    <p:sldId id="286" r:id="rId33"/>
    <p:sldId id="271" r:id="rId34"/>
    <p:sldId id="297" r:id="rId35"/>
    <p:sldId id="298" r:id="rId36"/>
    <p:sldId id="299" r:id="rId37"/>
    <p:sldId id="310" r:id="rId38"/>
    <p:sldId id="333" r:id="rId39"/>
    <p:sldId id="293" r:id="rId40"/>
    <p:sldId id="329" r:id="rId41"/>
    <p:sldId id="328" r:id="rId42"/>
    <p:sldId id="327" r:id="rId43"/>
    <p:sldId id="274" r:id="rId44"/>
    <p:sldId id="314" r:id="rId45"/>
    <p:sldId id="278" r:id="rId46"/>
    <p:sldId id="317" r:id="rId47"/>
    <p:sldId id="316" r:id="rId48"/>
    <p:sldId id="277" r:id="rId49"/>
    <p:sldId id="330" r:id="rId50"/>
    <p:sldId id="331" r:id="rId51"/>
    <p:sldId id="342" r:id="rId52"/>
    <p:sldId id="339" r:id="rId53"/>
    <p:sldId id="281" r:id="rId54"/>
    <p:sldId id="279" r:id="rId55"/>
    <p:sldId id="349" r:id="rId56"/>
    <p:sldId id="350" r:id="rId57"/>
    <p:sldId id="341" r:id="rId58"/>
  </p:sldIdLst>
  <p:sldSz cx="12192000" cy="6858000"/>
  <p:notesSz cx="6858000" cy="91440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213830A-042B-CFF7-CE19-F5C1037F7ADF}" name="Willis, Erik" initials="WE" userId="S::ewwillis@iu.edu::f0a79f35-309e-4c10-82b1-3a5893d643d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94"/>
  </p:normalViewPr>
  <p:slideViewPr>
    <p:cSldViewPr snapToGrid="0">
      <p:cViewPr>
        <p:scale>
          <a:sx n="93" d="100"/>
          <a:sy n="93" d="100"/>
        </p:scale>
        <p:origin x="168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gs" Target="tags/tag1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86E96-E75A-4E31-B58A-05ECCD8CAA8D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72271-6162-48F1-ACB8-B10EED59F2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9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0" name="Google Shape;440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9" name="Google Shape;449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6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Autor y fecha</a:t>
            </a:r>
          </a:p>
        </p:txBody>
      </p:sp>
      <p:sp>
        <p:nvSpPr>
          <p:cNvPr id="12" name="Título de presentación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Título de presentación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Subtítulo de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guacates y limones"/>
          <p:cNvSpPr>
            <a:spLocks noGrp="1"/>
          </p:cNvSpPr>
          <p:nvPr>
            <p:ph type="pic" idx="21"/>
          </p:nvPr>
        </p:nvSpPr>
        <p:spPr>
          <a:xfrm>
            <a:off x="-577850" y="-647700"/>
            <a:ext cx="13373100" cy="8009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ítulo de presentación"/>
          <p:cNvSpPr txBox="1">
            <a:spLocks noGrp="1"/>
          </p:cNvSpPr>
          <p:nvPr>
            <p:ph type="title" hasCustomPrompt="1"/>
          </p:nvPr>
        </p:nvSpPr>
        <p:spPr>
          <a:xfrm>
            <a:off x="603250" y="3562350"/>
            <a:ext cx="10985500" cy="2324100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Título de presentación</a:t>
            </a:r>
          </a:p>
        </p:txBody>
      </p:sp>
      <p:sp>
        <p:nvSpPr>
          <p:cNvPr id="23" name="Autor y fech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03845" y="553069"/>
            <a:ext cx="10984311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Autor y fecha</a:t>
            </a:r>
          </a:p>
        </p:txBody>
      </p:sp>
      <p:sp>
        <p:nvSpPr>
          <p:cNvPr id="2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5804955"/>
            <a:ext cx="10985500" cy="558476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Subtítulo de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azón con tortas de salmón, ensalada y hummus"/>
          <p:cNvSpPr>
            <a:spLocks noGrp="1"/>
          </p:cNvSpPr>
          <p:nvPr>
            <p:ph type="pic" idx="21"/>
          </p:nvPr>
        </p:nvSpPr>
        <p:spPr>
          <a:xfrm>
            <a:off x="5486400" y="-101600"/>
            <a:ext cx="6072419" cy="70675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603250" y="635000"/>
            <a:ext cx="4889500" cy="2941137"/>
          </a:xfrm>
          <a:prstGeom prst="rect">
            <a:avLst/>
          </a:prstGeom>
        </p:spPr>
        <p:txBody>
          <a:bodyPr anchor="b"/>
          <a:lstStyle/>
          <a:p>
            <a:r>
              <a:t>Título de diapositiva</a:t>
            </a:r>
          </a:p>
        </p:txBody>
      </p:sp>
      <p:sp>
        <p:nvSpPr>
          <p:cNvPr id="3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30288"/>
            <a:ext cx="4889500" cy="2692712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Subtítulo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5971049" y="6488825"/>
            <a:ext cx="24365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diapositiv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Título de diapositiva</a:t>
            </a:r>
          </a:p>
        </p:txBody>
      </p:sp>
      <p:sp>
        <p:nvSpPr>
          <p:cNvPr id="43" name="Subtítulo de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Subtítulo de diapositiva</a:t>
            </a:r>
          </a:p>
        </p:txBody>
      </p:sp>
      <p:sp>
        <p:nvSpPr>
          <p:cNvPr id="44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ítulo de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4889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Subtítulo de diapositiva</a:t>
            </a:r>
          </a:p>
        </p:txBody>
      </p:sp>
      <p:sp>
        <p:nvSpPr>
          <p:cNvPr id="61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Plato de pasta pappardelle con mantequilla de perejil, avellanas tostadas y queso parmesano rallado"/>
          <p:cNvSpPr>
            <a:spLocks noGrp="1"/>
          </p:cNvSpPr>
          <p:nvPr>
            <p:ph type="pic" idx="22"/>
          </p:nvPr>
        </p:nvSpPr>
        <p:spPr>
          <a:xfrm>
            <a:off x="6096000" y="-203633"/>
            <a:ext cx="5458437" cy="72779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Título de diapositiva</a:t>
            </a:r>
          </a:p>
        </p:txBody>
      </p:sp>
      <p:sp>
        <p:nvSpPr>
          <p:cNvPr id="6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ción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800" b="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de sección</a:t>
            </a:r>
          </a:p>
        </p:txBody>
      </p:sp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5971049" y="6488825"/>
            <a:ext cx="24365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Título de diapositiva</a:t>
            </a:r>
          </a:p>
        </p:txBody>
      </p:sp>
      <p:sp>
        <p:nvSpPr>
          <p:cNvPr id="80" name="Subtítulo de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Subtítulo de diapositiva</a:t>
            </a:r>
          </a:p>
        </p:txBody>
      </p:sp>
      <p:sp>
        <p:nvSpPr>
          <p:cNvPr id="8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e agenda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550"/>
          </a:xfrm>
          <a:prstGeom prst="rect">
            <a:avLst/>
          </a:prstGeom>
        </p:spPr>
        <p:txBody>
          <a:bodyPr/>
          <a:lstStyle/>
          <a:p>
            <a:r>
              <a:t>Título de agenda</a:t>
            </a:r>
          </a:p>
        </p:txBody>
      </p:sp>
      <p:sp>
        <p:nvSpPr>
          <p:cNvPr id="89" name="Subtítulo de agend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Subtítulo de agenda</a:t>
            </a:r>
          </a:p>
        </p:txBody>
      </p:sp>
      <p:sp>
        <p:nvSpPr>
          <p:cNvPr id="90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1pPr>
            <a:lvl2pPr marL="0" indent="2286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2pPr>
            <a:lvl3pPr marL="0" indent="4572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3pPr>
            <a:lvl4pPr marL="0" indent="6858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4pPr>
            <a:lvl5pPr marL="0" indent="9144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5pPr>
          </a:lstStyle>
          <a:p>
            <a:r>
              <a:t>Temas de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460422"/>
            <a:ext cx="10985500" cy="19371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537964"/>
            <a:ext cx="10985500" cy="362079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ción del d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4131090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Información del dato</a:t>
            </a:r>
          </a:p>
        </p:txBody>
      </p:sp>
      <p:sp>
        <p:nvSpPr>
          <p:cNvPr id="1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ció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5012" y="5337727"/>
            <a:ext cx="10100026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Atribución</a:t>
            </a:r>
          </a:p>
        </p:txBody>
      </p:sp>
      <p:sp>
        <p:nvSpPr>
          <p:cNvPr id="116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76962" y="2469930"/>
            <a:ext cx="10438077" cy="1918140"/>
          </a:xfrm>
          <a:prstGeom prst="rect">
            <a:avLst/>
          </a:prstGeom>
        </p:spPr>
        <p:txBody>
          <a:bodyPr/>
          <a:lstStyle>
            <a:lvl1pPr marL="319462" indent="-2349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319462" indent="-63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319462" indent="2222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319462" indent="4508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319462" indent="6794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“Frase celebre”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to de ensalada con arroz frito, huevos duros y palillos"/>
          <p:cNvSpPr>
            <a:spLocks noGrp="1"/>
          </p:cNvSpPr>
          <p:nvPr>
            <p:ph type="pic" sz="quarter" idx="21"/>
          </p:nvPr>
        </p:nvSpPr>
        <p:spPr>
          <a:xfrm>
            <a:off x="7880350" y="508000"/>
            <a:ext cx="3719550" cy="29748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azón con tortas de salmón, ensalada y hummus "/>
          <p:cNvSpPr>
            <a:spLocks noGrp="1"/>
          </p:cNvSpPr>
          <p:nvPr>
            <p:ph type="pic" sz="half" idx="22"/>
          </p:nvPr>
        </p:nvSpPr>
        <p:spPr>
          <a:xfrm>
            <a:off x="6750050" y="1989138"/>
            <a:ext cx="5219700" cy="60750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Plato de pasta pappardelle con mantequilla de perejil, avellanas tostadas y queso parmesano rallado"/>
          <p:cNvSpPr>
            <a:spLocks noGrp="1"/>
          </p:cNvSpPr>
          <p:nvPr>
            <p:ph type="pic" idx="23"/>
          </p:nvPr>
        </p:nvSpPr>
        <p:spPr>
          <a:xfrm>
            <a:off x="-69850" y="247650"/>
            <a:ext cx="8305800" cy="6229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azón de ensalada con arroz frito, huevos cocidos y palillos"/>
          <p:cNvSpPr>
            <a:spLocks noGrp="1"/>
          </p:cNvSpPr>
          <p:nvPr>
            <p:ph type="pic" idx="21"/>
          </p:nvPr>
        </p:nvSpPr>
        <p:spPr>
          <a:xfrm>
            <a:off x="-666750" y="-2762250"/>
            <a:ext cx="13525500" cy="1082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B876-2BF4-8B30-7763-AE0150F08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37948-95CE-7A42-54D6-00925907E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A8800-6A5B-95EF-6935-96E3003D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2C1C-1AC8-756C-F6ED-93D3EB24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F8CE0-16CA-1678-7C1A-A4752677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2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3943-C75F-FE11-9928-FD34C844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6C9C-DBE2-35E8-C0E2-18E6050D7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901B-9335-0E07-F7DB-CA3A29F2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2F042-6230-FD8B-EA61-71AD5DC3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1BB22-27CE-F507-06F0-C51FC3ED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5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8D79-8FCB-CFC4-8778-44C41B16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54C39-39A0-2B8C-334D-7A6AD760E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F451D-94EE-8A4B-33E9-8F3D41C19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AB214-4489-F5DC-3E15-48F4C53C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270F8-A350-C33A-3E8A-579F6D68F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0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AF3A-79F6-4F9B-26AC-A8F39277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8C2A-4FA4-2522-6DA6-687A32D67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9CB8F-6CB7-330F-5770-B17A3A2B1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B39EA-D96B-45CA-147E-B28EE2E4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438B4-2045-5F9E-40B6-E32905B0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408BD-1F56-3395-2261-D8773144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935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B378-128B-8C8C-C297-FF38019C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A2296-9516-9384-3E23-A783D577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F2D35-94F5-F842-44C8-BB2183D69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382B7-954D-22F0-DC0F-839A1AF83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91F47-27E6-97A3-1836-9EA15B19B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C0B71C-0ED3-8ED0-9AAD-40A415EF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BFE82F-8A09-9016-F922-A1F32FF4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8F81F-6D84-ADC8-DDD1-F6673C0E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398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A352-1081-DACF-D703-6FB46403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94848D-D5B5-48E2-1243-5C5DC1B5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C207C-936D-F211-55EE-937FACA6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F2554-D53F-ED4B-97A1-70276C84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47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CDCB8-B627-63D3-EEF9-D4160A7D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BAE7F-26D0-DD17-4CE1-A8C51FCE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15986-CB51-E0F6-0229-A97F4314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43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7E77-12F4-B12B-B457-4F7A2AC9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1E39D-D796-A9C5-E4B1-9E717D02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32EFC-5E9A-97F5-ABA9-7485B5D57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18E2B-C08C-FEFC-7908-C854847E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B72D2-4FCE-EC7C-D2C6-E15BEABE4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4258E-2D88-B1F8-DE57-4E954AD6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376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6EDF-43CB-3D27-279A-86F4BB67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C2E9D-F7AB-C09B-8454-20EC4AB60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1E146-3AA3-CBC8-021F-5C3FF2984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0E51-2158-2043-C158-B326234A2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A0B87-7AF3-80DD-BD1E-A80DAB94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514F3-BC7E-AE81-B47E-B8021B50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3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3DF8-DB3F-8FD8-18CA-25EFE8B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A3772-CD42-1CA0-0F6E-4BF2DC978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1F507-E68B-F788-0A3A-009DE2357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BB1EE-3E12-0651-06A8-70A80083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EB224-44CC-78A7-36B6-0775E2C9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1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C96A0A-C044-E7E5-6827-C2E04EAB8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73B1A-29FC-5D8A-9810-9DE2C5128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FF799-E6F0-6BCD-F8D8-A58BEC403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CB86E-D2EC-9101-DF2A-A202A1249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3955-338D-C005-60BD-185CBCB0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17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diapositiva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Título de diapositiva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en viñeta de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5971049" y="6486708"/>
            <a:ext cx="243656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9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60" r:id="rId12"/>
    <p:sldLayoutId id="2147483661" r:id="rId13"/>
    <p:sldLayoutId id="2147483662" r:id="rId14"/>
    <p:sldLayoutId id="2147483663" r:id="rId15"/>
  </p:sldLayoutIdLst>
  <p:transition spd="med"/>
  <p:hf hdr="0" ftr="0" dt="0"/>
  <p:txStyles>
    <p:titleStyle>
      <a:lvl1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7BC9D-A301-58AF-A10C-99FB6BC8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92C9-CF0D-44FE-14A9-96E0637BC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C857F-7F53-BD30-14C9-84F0CE29F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41B99-777A-4564-A971-0758C3BD1057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DA3FD-B250-7458-BD5B-7F1F2D1DF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2CF31-DA60-CAE8-7677-EAFECF09B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36FEC-CC72-49CC-B19F-127ECFEF9D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2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5.wav"/><Relationship Id="rId5" Type="http://schemas.microsoft.com/office/2007/relationships/media" Target="../media/media5.wav"/><Relationship Id="rId4" Type="http://schemas.openxmlformats.org/officeDocument/2006/relationships/audio" Target="../media/media3.wav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4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7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4.png"/><Relationship Id="rId5" Type="http://schemas.microsoft.com/office/2007/relationships/media" Target="../media/media3.wav"/><Relationship Id="rId10" Type="http://schemas.openxmlformats.org/officeDocument/2006/relationships/image" Target="../media/image3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7.jpe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7" Type="http://schemas.openxmlformats.org/officeDocument/2006/relationships/image" Target="../media/image15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3.png"/><Relationship Id="rId3" Type="http://schemas.microsoft.com/office/2007/relationships/media" Target="../media/media3.wav"/><Relationship Id="rId7" Type="http://schemas.openxmlformats.org/officeDocument/2006/relationships/image" Target="../media/image35.png"/><Relationship Id="rId12" Type="http://schemas.openxmlformats.org/officeDocument/2006/relationships/image" Target="../media/image4.png"/><Relationship Id="rId2" Type="http://schemas.openxmlformats.org/officeDocument/2006/relationships/video" Target="../media/media12.mov"/><Relationship Id="rId1" Type="http://schemas.microsoft.com/office/2007/relationships/media" Target="../media/media12.mov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8.png"/><Relationship Id="rId4" Type="http://schemas.openxmlformats.org/officeDocument/2006/relationships/audio" Target="../media/media3.wav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jpeg"/><Relationship Id="rId18" Type="http://schemas.openxmlformats.org/officeDocument/2006/relationships/image" Target="../media/image13.png"/><Relationship Id="rId3" Type="http://schemas.microsoft.com/office/2007/relationships/media" Target="../media/media3.wav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8.png"/><Relationship Id="rId17" Type="http://schemas.openxmlformats.org/officeDocument/2006/relationships/image" Target="../media/image4.png"/><Relationship Id="rId2" Type="http://schemas.openxmlformats.org/officeDocument/2006/relationships/video" Target="../media/media12.mov"/><Relationship Id="rId16" Type="http://schemas.openxmlformats.org/officeDocument/2006/relationships/image" Target="../media/image42.jpeg"/><Relationship Id="rId1" Type="http://schemas.microsoft.com/office/2007/relationships/media" Target="../media/media12.mov"/><Relationship Id="rId6" Type="http://schemas.openxmlformats.org/officeDocument/2006/relationships/audio" Target="../media/media13.wav"/><Relationship Id="rId11" Type="http://schemas.openxmlformats.org/officeDocument/2006/relationships/image" Target="../media/image37.png"/><Relationship Id="rId5" Type="http://schemas.microsoft.com/office/2007/relationships/media" Target="../media/media13.wav"/><Relationship Id="rId15" Type="http://schemas.openxmlformats.org/officeDocument/2006/relationships/image" Target="../media/image41.jpeg"/><Relationship Id="rId10" Type="http://schemas.openxmlformats.org/officeDocument/2006/relationships/image" Target="../media/image36.png"/><Relationship Id="rId4" Type="http://schemas.openxmlformats.org/officeDocument/2006/relationships/audio" Target="../media/media3.wav"/><Relationship Id="rId9" Type="http://schemas.openxmlformats.org/officeDocument/2006/relationships/image" Target="../media/image35.png"/><Relationship Id="rId1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5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0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0.jpe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13.png"/><Relationship Id="rId4" Type="http://schemas.openxmlformats.org/officeDocument/2006/relationships/image" Target="../media/image44.png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ewwillis@indiana.edu" TargetMode="External"/><Relationship Id="rId2" Type="http://schemas.openxmlformats.org/officeDocument/2006/relationships/hyperlink" Target="mailto:Sarroniz@indiana.edu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5C72C8B2-45DE-B494-B5A9-E8063ADC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3033" y="6090751"/>
            <a:ext cx="16646285" cy="790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245" y="1798099"/>
            <a:ext cx="10092905" cy="238760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From one fricative to another: a perception experiment of coda /s/ and voiced phonemic stops as fricatives in Western Andalusian Spanish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241" y="4745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Santiago Arróniz &amp; Erik W. Willis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F5C93-38AB-920C-C11D-B8732337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8D0A4-BBF2-8A69-5F97-E4CDA6AA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6634" y="5302796"/>
            <a:ext cx="4114800" cy="365125"/>
          </a:xfrm>
        </p:spPr>
        <p:txBody>
          <a:bodyPr/>
          <a:lstStyle/>
          <a:p>
            <a:r>
              <a:rPr lang="en-US" sz="2000" dirty="0"/>
              <a:t>CIFE 2023 – Vigo, June 23rd</a:t>
            </a:r>
            <a:endParaRPr lang="en-US" sz="2000" dirty="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B864D08-AD4C-58A1-5D28-DBC28FC4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6" y="6125985"/>
            <a:ext cx="735190" cy="7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9CB7-FB30-88AE-7E03-9C3EA356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for the current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0B80F-8553-BE64-3B62-23B3D458D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We were replicating the Puerto Rican contexts for a comparative perception task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We observed a novel allophony of fricative variants (previously described in production studies, )</a:t>
            </a:r>
          </a:p>
          <a:p>
            <a:r>
              <a:rPr lang="en-US">
                <a:ea typeface="Calibri"/>
                <a:cs typeface="Calibri"/>
              </a:rPr>
              <a:t>We will refer to these Andalusian sounds as a </a:t>
            </a:r>
            <a:r>
              <a:rPr lang="en-US" b="1" i="1">
                <a:ea typeface="Calibri"/>
                <a:cs typeface="Calibri"/>
              </a:rPr>
              <a:t>Compenstated Voiced Fricative </a:t>
            </a:r>
            <a:r>
              <a:rPr lang="en-US">
                <a:ea typeface="Calibri"/>
                <a:cs typeface="Calibri"/>
              </a:rPr>
              <a:t>(CVF)</a:t>
            </a:r>
          </a:p>
          <a:p>
            <a:r>
              <a:rPr lang="en-US"/>
              <a:t>We decided to test if these phones were perceptually phonemic or contrastive, and to whom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A singular versus plural context provides a comparative minimal pair context for comparison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8B1AA-2770-C3BD-0FAD-C80AE2EA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32F8E-F99A-ECAA-8921-72EF17FB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7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4BA9-AC28-306F-2DBC-941D58E5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F0F2E-2BEB-B6FB-1395-9450BA63A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In this paper, we test the perceptual categorization of this compensation process by creating minimal pairs of the type /</a:t>
            </a:r>
            <a:r>
              <a:rPr lang="en-US" err="1">
                <a:ea typeface="Calibri"/>
                <a:cs typeface="Calibri"/>
              </a:rPr>
              <a:t>u.na.bo.ta</a:t>
            </a:r>
            <a:r>
              <a:rPr lang="en-US">
                <a:ea typeface="Calibri"/>
                <a:cs typeface="Calibri"/>
              </a:rPr>
              <a:t>/ -&gt; [</a:t>
            </a:r>
            <a:r>
              <a:rPr lang="en-US" err="1">
                <a:ea typeface="Calibri"/>
                <a:cs typeface="Calibri"/>
              </a:rPr>
              <a:t>u.na</a:t>
            </a:r>
            <a:r>
              <a:rPr lang="en-US">
                <a:ea typeface="Calibri"/>
                <a:cs typeface="Calibri"/>
              </a:rPr>
              <a:t>.β̞</a:t>
            </a:r>
            <a:r>
              <a:rPr lang="en-US" err="1">
                <a:ea typeface="Calibri"/>
                <a:cs typeface="Calibri"/>
              </a:rPr>
              <a:t>o.ta</a:t>
            </a:r>
            <a:r>
              <a:rPr lang="en-US">
                <a:ea typeface="Calibri"/>
                <a:cs typeface="Calibri"/>
              </a:rPr>
              <a:t>] - versus /</a:t>
            </a:r>
            <a:r>
              <a:rPr lang="en-US" err="1">
                <a:ea typeface="Calibri"/>
                <a:cs typeface="Calibri"/>
              </a:rPr>
              <a:t>u.nas.bo.tas</a:t>
            </a:r>
            <a:r>
              <a:rPr lang="en-US">
                <a:ea typeface="Calibri"/>
                <a:cs typeface="Calibri"/>
              </a:rPr>
              <a:t>/ -&gt; [u.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.'</a:t>
            </a:r>
            <a:r>
              <a:rPr lang="en-US" err="1">
                <a:ea typeface="Calibri"/>
                <a:cs typeface="Calibri"/>
              </a:rPr>
              <a:t>vo.ta</a:t>
            </a:r>
            <a:r>
              <a:rPr lang="en-US">
                <a:ea typeface="Calibri"/>
                <a:cs typeface="Calibri"/>
              </a:rPr>
              <a:t>]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We hypothesize that if the singleton fricative realizations ([v], [</a:t>
            </a:r>
            <a:r>
              <a:rPr lang="en-US" err="1">
                <a:ea typeface="Calibri"/>
                <a:cs typeface="Calibri"/>
              </a:rPr>
              <a:t>ð</a:t>
            </a:r>
            <a:r>
              <a:rPr lang="en-US">
                <a:ea typeface="Calibri"/>
                <a:cs typeface="Calibri"/>
              </a:rPr>
              <a:t>] or [</a:t>
            </a:r>
            <a:r>
              <a:rPr lang="en-US" err="1">
                <a:ea typeface="Calibri"/>
                <a:cs typeface="Calibri"/>
              </a:rPr>
              <a:t>ɣ</a:t>
            </a:r>
            <a:r>
              <a:rPr lang="en-US">
                <a:ea typeface="Calibri"/>
                <a:cs typeface="Calibri"/>
              </a:rPr>
              <a:t>]) are associated with plurality, we have evidence for a novel contrastive phone resulting from /s/ reduction and spirantization as a new compensatory strategy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2EC38-F4EE-9980-96AC-2BE2902E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D90C1-E881-9201-D7C8-33F170EC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9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C541-2F68-72E7-6206-0DFFFD58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Singular versus plural-approximant versus voiced fricative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7CFCEE9-F7BD-4230-A227-E5C17037F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48390" y="2357586"/>
            <a:ext cx="10093937" cy="33305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D6DB56-3D42-789A-F46B-69EA416938AB}"/>
              </a:ext>
            </a:extLst>
          </p:cNvPr>
          <p:cNvSpPr txBox="1"/>
          <p:nvPr/>
        </p:nvSpPr>
        <p:spPr>
          <a:xfrm>
            <a:off x="1908451" y="5906219"/>
            <a:ext cx="2967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ea typeface="+mn-lt"/>
                <a:cs typeface="+mn-lt"/>
              </a:rPr>
              <a:t>[u.na.β̞</a:t>
            </a:r>
            <a:r>
              <a:rPr lang="en-US" sz="3600" err="1">
                <a:ea typeface="+mn-lt"/>
                <a:cs typeface="+mn-lt"/>
              </a:rPr>
              <a:t>a.ka</a:t>
            </a:r>
            <a:r>
              <a:rPr lang="en-US" sz="3600">
                <a:ea typeface="+mn-lt"/>
                <a:cs typeface="+mn-lt"/>
              </a:rPr>
              <a:t>]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BDCC3-B9DE-AC41-7568-27B1B5993961}"/>
              </a:ext>
            </a:extLst>
          </p:cNvPr>
          <p:cNvSpPr txBox="1"/>
          <p:nvPr/>
        </p:nvSpPr>
        <p:spPr>
          <a:xfrm>
            <a:off x="7170562" y="5906219"/>
            <a:ext cx="30247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ea typeface="+mn-lt"/>
                <a:cs typeface="+mn-lt"/>
              </a:rPr>
              <a:t>[</a:t>
            </a:r>
            <a:r>
              <a:rPr lang="en-US" sz="3600" err="1">
                <a:ea typeface="+mn-lt"/>
                <a:cs typeface="+mn-lt"/>
              </a:rPr>
              <a:t>u.na.va.ka</a:t>
            </a:r>
            <a:r>
              <a:rPr lang="en-US" sz="3600">
                <a:ea typeface="+mn-lt"/>
                <a:cs typeface="+mn-lt"/>
              </a:rPr>
              <a:t>]</a:t>
            </a:r>
            <a:endParaRPr lang="en-US" sz="36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26318-BC09-48A4-A2DB-57BD429A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23214-32D3-CDCF-DD04-6E96F955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V-vaca-x">
            <a:hlinkClick r:id="" action="ppaction://media"/>
            <a:extLst>
              <a:ext uri="{FF2B5EF4-FFF2-40B4-BE49-F238E27FC236}">
                <a16:creationId xmlns:a16="http://schemas.microsoft.com/office/drawing/2014/main" id="{36FEC476-B99B-B732-64F0-0F20F64AC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52677" y="1510791"/>
            <a:ext cx="730250" cy="730250"/>
          </a:xfrm>
          <a:prstGeom prst="rect">
            <a:avLst/>
          </a:prstGeom>
        </p:spPr>
      </p:pic>
      <p:pic>
        <p:nvPicPr>
          <p:cNvPr id="9" name="SA-vaca-c">
            <a:hlinkClick r:id="" action="ppaction://media"/>
            <a:extLst>
              <a:ext uri="{FF2B5EF4-FFF2-40B4-BE49-F238E27FC236}">
                <a16:creationId xmlns:a16="http://schemas.microsoft.com/office/drawing/2014/main" id="{7790404A-9503-8D02-43E8-3EC7709E59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9348" y="1580593"/>
            <a:ext cx="730250" cy="730250"/>
          </a:xfrm>
          <a:prstGeom prst="rect">
            <a:avLst/>
          </a:prstGeom>
        </p:spPr>
      </p:pic>
      <p:pic>
        <p:nvPicPr>
          <p:cNvPr id="10" name="SA-Baca-Vaca">
            <a:hlinkClick r:id="" action="ppaction://media"/>
            <a:extLst>
              <a:ext uri="{FF2B5EF4-FFF2-40B4-BE49-F238E27FC236}">
                <a16:creationId xmlns:a16="http://schemas.microsoft.com/office/drawing/2014/main" id="{C454B48C-C96E-9442-6D5B-BAEDA622D62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18997" y="586757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4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4158-7017-53DC-F039-8CBD50AE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Research questions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DEAE-4ECD-DFB5-9CC4-976E7A95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latin typeface="Arial"/>
                <a:ea typeface="Calibri"/>
                <a:cs typeface="Arial"/>
              </a:rPr>
              <a:t>Do Andalusians associate a voiced fricative [ v ð ɣ ] with the </a:t>
            </a:r>
            <a:r>
              <a:rPr lang="en-US" err="1">
                <a:latin typeface="Arial"/>
                <a:ea typeface="Calibri"/>
                <a:cs typeface="Arial"/>
              </a:rPr>
              <a:t>heterosyllabic</a:t>
            </a:r>
            <a:r>
              <a:rPr lang="en-US">
                <a:latin typeface="Arial"/>
                <a:ea typeface="Calibri"/>
                <a:cs typeface="Arial"/>
              </a:rPr>
              <a:t> cluster /s/ + /</a:t>
            </a:r>
            <a:r>
              <a:rPr lang="en-US" err="1">
                <a:latin typeface="Arial"/>
                <a:ea typeface="Calibri"/>
                <a:cs typeface="Arial"/>
              </a:rPr>
              <a:t>bdg</a:t>
            </a:r>
            <a:r>
              <a:rPr lang="en-US">
                <a:latin typeface="Arial"/>
                <a:ea typeface="Calibri"/>
                <a:cs typeface="Arial"/>
              </a:rPr>
              <a:t>/ to recognize a plural item?</a:t>
            </a:r>
          </a:p>
          <a:p>
            <a:pPr marL="514350" indent="-514350">
              <a:buAutoNum type="arabicPeriod"/>
            </a:pPr>
            <a:r>
              <a:rPr lang="en-US">
                <a:latin typeface="Arial"/>
                <a:ea typeface="Calibri"/>
                <a:cs typeface="Arial"/>
              </a:rPr>
              <a:t>Do Mexican listeners associate a voiced fricative [ v ð ɣ ] with the </a:t>
            </a:r>
            <a:r>
              <a:rPr lang="en-US" err="1">
                <a:latin typeface="Arial"/>
                <a:ea typeface="Calibri"/>
                <a:cs typeface="Arial"/>
              </a:rPr>
              <a:t>heterosyllablic</a:t>
            </a:r>
            <a:r>
              <a:rPr lang="en-US">
                <a:latin typeface="Arial"/>
                <a:ea typeface="Calibri"/>
                <a:cs typeface="Arial"/>
              </a:rPr>
              <a:t> cluster /s/ + /</a:t>
            </a:r>
            <a:r>
              <a:rPr lang="en-US" err="1">
                <a:latin typeface="Arial"/>
                <a:ea typeface="Calibri"/>
                <a:cs typeface="Arial"/>
              </a:rPr>
              <a:t>bdg</a:t>
            </a:r>
            <a:r>
              <a:rPr lang="en-US">
                <a:latin typeface="Arial"/>
                <a:ea typeface="Calibri"/>
                <a:cs typeface="Arial"/>
              </a:rPr>
              <a:t>/ to recognize a plural item?</a:t>
            </a:r>
          </a:p>
          <a:p>
            <a:pPr marL="514350" indent="-514350">
              <a:buAutoNum type="arabicPeriod"/>
            </a:pPr>
            <a:r>
              <a:rPr lang="en-US">
                <a:latin typeface="Arial"/>
                <a:ea typeface="Calibri"/>
                <a:cs typeface="Arial"/>
              </a:rPr>
              <a:t>How confident are Andalusians and Mexicans as they evaluate the novel allophones as markers of /-s/ + voiced stops?</a:t>
            </a:r>
          </a:p>
          <a:p>
            <a:pPr marL="0" indent="0">
              <a:buNone/>
            </a:pPr>
            <a:endParaRPr lang="en-US">
              <a:latin typeface="Arial"/>
              <a:ea typeface="Calibri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9CFB8-C56D-A912-6810-3389526D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6695D-06E6-7747-F183-B026D8EE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82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A7BF-10BB-0404-1172-0CDD1973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 1: Forced choice picture selection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1F01D9-E449-9563-5D21-4AB0E7D8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Heat map forced choice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8128B-2EF3-0A20-9936-AE5AF221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4E93E-731F-043C-B133-3CCBA571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16" name="Content Placeholder 15" descr="A couple of boats on a beach&#10;&#10;Description automatically generated with low confidence">
            <a:extLst>
              <a:ext uri="{FF2B5EF4-FFF2-40B4-BE49-F238E27FC236}">
                <a16:creationId xmlns:a16="http://schemas.microsoft.com/office/drawing/2014/main" id="{BB8E4028-5B04-D5F4-416C-B29A1AA1F1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06" y="2956525"/>
            <a:ext cx="5020376" cy="27816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09A7DF-E692-F2E4-A95E-2BA91BE51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C46123-703A-0029-F329-D61439E522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Listener clicks the audio and then selects the appropriate picture</a:t>
            </a:r>
          </a:p>
          <a:p>
            <a:r>
              <a:rPr lang="en-US"/>
              <a:t>Forced choice allows for a binary characterization</a:t>
            </a:r>
          </a:p>
          <a:p>
            <a:endParaRPr lang="en-US"/>
          </a:p>
        </p:txBody>
      </p:sp>
      <p:pic>
        <p:nvPicPr>
          <p:cNvPr id="3" name="barcas">
            <a:hlinkClick r:id="" action="ppaction://media"/>
            <a:extLst>
              <a:ext uri="{FF2B5EF4-FFF2-40B4-BE49-F238E27FC236}">
                <a16:creationId xmlns:a16="http://schemas.microsoft.com/office/drawing/2014/main" id="{531B13DB-5BB8-B22B-283E-EDB254070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5333" y="4646043"/>
            <a:ext cx="730250" cy="730250"/>
          </a:xfrm>
          <a:prstGeom prst="rect">
            <a:avLst/>
          </a:prstGeom>
        </p:spPr>
      </p:pic>
      <p:pic>
        <p:nvPicPr>
          <p:cNvPr id="6" name="una_barca">
            <a:hlinkClick r:id="" action="ppaction://media"/>
            <a:extLst>
              <a:ext uri="{FF2B5EF4-FFF2-40B4-BE49-F238E27FC236}">
                <a16:creationId xmlns:a16="http://schemas.microsoft.com/office/drawing/2014/main" id="{E1C38F56-216A-7C9E-8AC7-B88EE7BD277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5333" y="581521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5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A7BF-10BB-0404-1172-0CDD1973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 2: Visual analog slider task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1F01D9-E449-9563-5D21-4AB0E7D8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Visual analog slider task [21]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8128B-2EF3-0A20-9936-AE5AF221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4E93E-731F-043C-B133-3CCBA571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0BE625A-1F32-4AA4-6ED7-D394CB002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21669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/>
              <a:t>Identifies categories</a:t>
            </a:r>
          </a:p>
          <a:p>
            <a:pPr lvl="1"/>
            <a:r>
              <a:rPr lang="en-US"/>
              <a:t>Captures “confidence” in the ratingsof the categories 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100% singular - 0 - 100% plural</a:t>
            </a:r>
            <a:endParaRPr lang="en-US">
              <a:ea typeface="Calibri"/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977AE99-44E8-E18C-99B2-941A78A12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29" y="2747845"/>
            <a:ext cx="8281531" cy="3739839"/>
          </a:xfrm>
          <a:prstGeom prst="rect">
            <a:avLst/>
          </a:prstGeom>
        </p:spPr>
      </p:pic>
      <p:sp>
        <p:nvSpPr>
          <p:cNvPr id="197" name="Stimuli"/>
          <p:cNvSpPr txBox="1"/>
          <p:nvPr/>
        </p:nvSpPr>
        <p:spPr>
          <a:xfrm>
            <a:off x="300090" y="4773635"/>
            <a:ext cx="665247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/>
            </a:lvl1pPr>
          </a:lstStyle>
          <a:p>
            <a:r>
              <a:rPr sz="1600"/>
              <a:t>Stimuli</a:t>
            </a:r>
          </a:p>
        </p:txBody>
      </p:sp>
      <p:sp>
        <p:nvSpPr>
          <p:cNvPr id="198" name="Línea"/>
          <p:cNvSpPr/>
          <p:nvPr/>
        </p:nvSpPr>
        <p:spPr>
          <a:xfrm flipV="1">
            <a:off x="1188817" y="4167649"/>
            <a:ext cx="635001" cy="635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199" name="Línea"/>
          <p:cNvSpPr/>
          <p:nvPr/>
        </p:nvSpPr>
        <p:spPr>
          <a:xfrm flipV="1">
            <a:off x="1171816" y="4663414"/>
            <a:ext cx="644592" cy="2589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200" name="Línea"/>
          <p:cNvSpPr/>
          <p:nvPr/>
        </p:nvSpPr>
        <p:spPr>
          <a:xfrm>
            <a:off x="1178856" y="5246215"/>
            <a:ext cx="635739" cy="7129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201" name="-100 value represented 100% Declarative"/>
          <p:cNvSpPr txBox="1"/>
          <p:nvPr/>
        </p:nvSpPr>
        <p:spPr>
          <a:xfrm>
            <a:off x="5861473" y="1222371"/>
            <a:ext cx="3004027" cy="25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2766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50"/>
              <a:t>-100 value represented 100% </a:t>
            </a:r>
            <a:r>
              <a:rPr lang="en-US" sz="1350"/>
              <a:t>Singular</a:t>
            </a:r>
            <a:endParaRPr sz="1383"/>
          </a:p>
        </p:txBody>
      </p:sp>
      <p:sp>
        <p:nvSpPr>
          <p:cNvPr id="202" name="+100 value represented 100% Interrogative"/>
          <p:cNvSpPr txBox="1"/>
          <p:nvPr/>
        </p:nvSpPr>
        <p:spPr>
          <a:xfrm>
            <a:off x="5830372" y="1542557"/>
            <a:ext cx="2854949" cy="25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2766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50"/>
              <a:t>+100 value represented 100% </a:t>
            </a:r>
            <a:r>
              <a:rPr lang="en-US" sz="1350"/>
              <a:t>Plural</a:t>
            </a:r>
            <a:endParaRPr sz="1383"/>
          </a:p>
        </p:txBody>
      </p:sp>
      <p:sp>
        <p:nvSpPr>
          <p:cNvPr id="203" name="0 reflected no preference for either or ‘don’t know’"/>
          <p:cNvSpPr txBox="1"/>
          <p:nvPr/>
        </p:nvSpPr>
        <p:spPr>
          <a:xfrm>
            <a:off x="5776221" y="1852784"/>
            <a:ext cx="3177152" cy="25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2766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50"/>
              <a:t>0 reflected no preference</a:t>
            </a:r>
            <a:r>
              <a:rPr lang="en-US" sz="1350"/>
              <a:t> </a:t>
            </a:r>
            <a:r>
              <a:rPr sz="1350"/>
              <a:t>or ‘don’t know’</a:t>
            </a:r>
          </a:p>
        </p:txBody>
      </p:sp>
      <p:sp>
        <p:nvSpPr>
          <p:cNvPr id="205" name="Línea"/>
          <p:cNvSpPr/>
          <p:nvPr/>
        </p:nvSpPr>
        <p:spPr>
          <a:xfrm>
            <a:off x="8758587" y="1684176"/>
            <a:ext cx="907174" cy="11976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206" name="Línea"/>
          <p:cNvSpPr/>
          <p:nvPr/>
        </p:nvSpPr>
        <p:spPr>
          <a:xfrm>
            <a:off x="7446580" y="2113622"/>
            <a:ext cx="1" cy="7165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442C6D-59AA-E736-4167-A077DB1D71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77461" y="6486708"/>
            <a:ext cx="230832" cy="241092"/>
          </a:xfrm>
        </p:spPr>
        <p:txBody>
          <a:bodyPr/>
          <a:lstStyle/>
          <a:p>
            <a:fld id="{86CB4B4D-7CA3-9044-876B-883B54F8677D}" type="slidenum">
              <a:rPr lang="es-US" smtClean="0"/>
              <a:t>16</a:t>
            </a:fld>
            <a:endParaRPr lang="es-US"/>
          </a:p>
        </p:txBody>
      </p:sp>
      <p:sp>
        <p:nvSpPr>
          <p:cNvPr id="14" name="Línea">
            <a:extLst>
              <a:ext uri="{FF2B5EF4-FFF2-40B4-BE49-F238E27FC236}">
                <a16:creationId xmlns:a16="http://schemas.microsoft.com/office/drawing/2014/main" id="{A43AEC61-4D3F-9207-CEA6-D2DBF4D86558}"/>
              </a:ext>
            </a:extLst>
          </p:cNvPr>
          <p:cNvSpPr/>
          <p:nvPr/>
        </p:nvSpPr>
        <p:spPr>
          <a:xfrm flipH="1">
            <a:off x="4977221" y="1363439"/>
            <a:ext cx="796119" cy="1401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15" name="Línea">
            <a:extLst>
              <a:ext uri="{FF2B5EF4-FFF2-40B4-BE49-F238E27FC236}">
                <a16:creationId xmlns:a16="http://schemas.microsoft.com/office/drawing/2014/main" id="{80F3B477-769E-83CB-7845-91129DAD3097}"/>
              </a:ext>
            </a:extLst>
          </p:cNvPr>
          <p:cNvSpPr/>
          <p:nvPr/>
        </p:nvSpPr>
        <p:spPr>
          <a:xfrm>
            <a:off x="1178856" y="5091822"/>
            <a:ext cx="580955" cy="2697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D1FE078-CC9E-7F47-26E0-E9DC4528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en-US" sz="4000" b="0">
                <a:latin typeface="Calibri Light"/>
                <a:ea typeface="+mn-lt"/>
                <a:cs typeface="+mn-lt"/>
              </a:rPr>
              <a:t>Visual analog slider task</a:t>
            </a:r>
          </a:p>
          <a:p>
            <a:endParaRPr lang="en-US" b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03945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2" grpId="0" animBg="1"/>
      <p:bldP spid="203" grpId="0" animBg="1"/>
      <p:bldP spid="205" grpId="0" animBg="1"/>
      <p:bldP spid="206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881B-4532-BB20-A7A9-0FCCD93D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Method: Actors/speakers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6007B-42C0-0D83-89C3-79D718496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Four native speakers from Andalusia  (2 male and 2 female, 25-30 years of age)</a:t>
            </a:r>
          </a:p>
          <a:p>
            <a:r>
              <a:rPr lang="en-US">
                <a:cs typeface="Calibri"/>
              </a:rPr>
              <a:t>Two native speakers from Mexico (25 and 50 years of age)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Tokens extracted from a carrier phrase based on a picture</a:t>
            </a:r>
          </a:p>
          <a:p>
            <a:r>
              <a:rPr lang="en-US">
                <a:ea typeface="Calibri"/>
                <a:cs typeface="Calibri"/>
              </a:rPr>
              <a:t>Lab recordings</a:t>
            </a:r>
          </a:p>
          <a:p>
            <a:r>
              <a:rPr lang="en-US">
                <a:ea typeface="Calibri"/>
                <a:cs typeface="Calibri"/>
              </a:rPr>
              <a:t>Audios were normalized in terms of volume </a:t>
            </a:r>
          </a:p>
          <a:p>
            <a:pPr lvl="1"/>
            <a:endParaRPr lang="en-US" i="1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86DEF-73DE-A099-637F-66EEC71B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15BE1-E844-152D-9F18-91D5D5F3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6350F40-7B9A-708C-F6E6-6A1A3A764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973" y="4034803"/>
            <a:ext cx="2677970" cy="22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3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73467-7436-F588-02A2-4FDFA115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Method: </a:t>
            </a:r>
            <a:r>
              <a:rPr lang="en-US" b="1" i="1">
                <a:cs typeface="Calibri Light"/>
              </a:rPr>
              <a:t>Andalusian</a:t>
            </a:r>
            <a:r>
              <a:rPr lang="en-US">
                <a:cs typeface="Calibri Light"/>
              </a:rPr>
              <a:t> tokens and distractors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1D75-3B58-4120-2DD3-FCD1EFEB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Calibri"/>
                <a:cs typeface="Calibri"/>
              </a:rPr>
              <a:t>Target tokens pairs include an indefinite article '</a:t>
            </a:r>
            <a:r>
              <a:rPr lang="en-US" err="1">
                <a:ea typeface="Calibri"/>
                <a:cs typeface="Calibri"/>
              </a:rPr>
              <a:t>una</a:t>
            </a:r>
            <a:r>
              <a:rPr lang="en-US">
                <a:ea typeface="Calibri"/>
                <a:cs typeface="Calibri"/>
              </a:rPr>
              <a:t>/</a:t>
            </a:r>
            <a:r>
              <a:rPr lang="en-US" err="1">
                <a:ea typeface="Calibri"/>
                <a:cs typeface="Calibri"/>
              </a:rPr>
              <a:t>unas'</a:t>
            </a:r>
            <a:r>
              <a:rPr lang="en-US">
                <a:ea typeface="Calibri"/>
                <a:cs typeface="Calibri"/>
              </a:rPr>
              <a:t> + ten target words with word initial /</a:t>
            </a:r>
            <a:r>
              <a:rPr lang="en-US" err="1">
                <a:ea typeface="Calibri"/>
                <a:cs typeface="Calibri"/>
              </a:rPr>
              <a:t>bdg</a:t>
            </a:r>
            <a:r>
              <a:rPr lang="en-US">
                <a:ea typeface="Calibri"/>
                <a:cs typeface="Calibri"/>
              </a:rPr>
              <a:t>/ </a:t>
            </a:r>
          </a:p>
          <a:p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ea typeface="Calibri"/>
                <a:cs typeface="Calibri"/>
              </a:rPr>
              <a:t>The singular tokens were produced with an </a:t>
            </a:r>
            <a:r>
              <a:rPr lang="en-US" b="1" i="1">
                <a:ea typeface="Calibri"/>
                <a:cs typeface="Calibri"/>
              </a:rPr>
              <a:t>approximant </a:t>
            </a:r>
            <a:r>
              <a:rPr lang="en-US">
                <a:ea typeface="Calibri"/>
                <a:cs typeface="Calibri"/>
              </a:rPr>
              <a:t>allophone </a:t>
            </a:r>
          </a:p>
          <a:p>
            <a:pPr marL="914400" lvl="2" indent="0">
              <a:buNone/>
            </a:pPr>
            <a:r>
              <a:rPr lang="en-US" b="1">
                <a:ea typeface="+mn-lt"/>
                <a:cs typeface="+mn-lt"/>
              </a:rPr>
              <a:t>[u.na] + [ β̞ ð̞ ɣ̞ ] </a:t>
            </a:r>
            <a:endParaRPr lang="en-US" b="1">
              <a:ea typeface="Calibri"/>
              <a:cs typeface="Calibri"/>
            </a:endParaRPr>
          </a:p>
          <a:p>
            <a:pPr lvl="2"/>
            <a:endParaRPr lang="en-US" b="1">
              <a:ea typeface="Calibri"/>
              <a:cs typeface="Calibri"/>
            </a:endParaRPr>
          </a:p>
          <a:p>
            <a:pPr lvl="1"/>
            <a:r>
              <a:rPr lang="en-US">
                <a:ea typeface="Calibri"/>
                <a:cs typeface="Calibri"/>
              </a:rPr>
              <a:t>The plural tokens were produced with a </a:t>
            </a:r>
            <a:r>
              <a:rPr lang="en-US" b="1" i="1">
                <a:ea typeface="Calibri"/>
                <a:cs typeface="Calibri"/>
              </a:rPr>
              <a:t>fricative</a:t>
            </a:r>
            <a:r>
              <a:rPr lang="en-US">
                <a:ea typeface="Calibri"/>
                <a:cs typeface="Calibri"/>
              </a:rPr>
              <a:t> allophone</a:t>
            </a:r>
          </a:p>
          <a:p>
            <a:pPr marL="914400" lvl="2" indent="0">
              <a:buNone/>
            </a:pPr>
            <a:r>
              <a:rPr lang="en-US" b="1">
                <a:ea typeface="+mn-lt"/>
                <a:cs typeface="+mn-lt"/>
              </a:rPr>
              <a:t>[u.na] + [ v ð ɣ ]</a:t>
            </a:r>
            <a:endParaRPr lang="en-US" b="1">
              <a:ea typeface="Calibri"/>
              <a:cs typeface="Calibri"/>
            </a:endParaRPr>
          </a:p>
          <a:p>
            <a:pPr lvl="2"/>
            <a:endParaRPr lang="en-US" b="1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This comparison created minimal pairs based on an approximant or fricative realization of the phonemic /</a:t>
            </a:r>
            <a:r>
              <a:rPr lang="en-US" err="1">
                <a:ea typeface="Calibri"/>
                <a:cs typeface="Calibri"/>
              </a:rPr>
              <a:t>bdg</a:t>
            </a:r>
            <a:r>
              <a:rPr lang="en-US">
                <a:ea typeface="Calibri"/>
                <a:cs typeface="Calibri"/>
              </a:rPr>
              <a:t>/</a:t>
            </a:r>
          </a:p>
          <a:p>
            <a:r>
              <a:rPr lang="en-US">
                <a:ea typeface="Calibri"/>
                <a:cs typeface="Calibri"/>
              </a:rPr>
              <a:t>Each plural audio was reviewed to make sure there was no [s] or [h] as aspiration in the actor production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FB964-128D-EEDC-3691-F30E6CC3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639E5-9D75-45B9-0269-EBEC80F5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3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9F66-79D2-70D9-7956-61A05CCB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73" y="242973"/>
            <a:ext cx="10640869" cy="1297428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Sample productions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5C490754-521B-191F-32D7-7AB50430A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49201" y="1211287"/>
            <a:ext cx="7269454" cy="494898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83CA6-973B-8F50-3691-26D6E84E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9485A-A612-49CD-C5DD-5E238CE2D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A-Baca-Vaca">
            <a:hlinkClick r:id="" action="ppaction://media"/>
            <a:extLst>
              <a:ext uri="{FF2B5EF4-FFF2-40B4-BE49-F238E27FC236}">
                <a16:creationId xmlns:a16="http://schemas.microsoft.com/office/drawing/2014/main" id="{DCBA6A4D-568C-EEF6-DEDB-FB128737D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868" y="5495256"/>
            <a:ext cx="730250" cy="730250"/>
          </a:xfrm>
          <a:prstGeom prst="rect">
            <a:avLst/>
          </a:prstGeom>
        </p:spPr>
      </p:pic>
      <p:pic>
        <p:nvPicPr>
          <p:cNvPr id="8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71E353-39BB-716B-941E-4E1FC2F75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22" y="4114141"/>
            <a:ext cx="1714808" cy="113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6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A127-8B8C-9375-A2AD-A93D287E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test</a:t>
            </a: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2EB7F66-6B9B-DAFD-798D-8BCDADAEC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67475" y="2889597"/>
            <a:ext cx="12057049" cy="396840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FC472-96E8-2FC8-D064-01A3146D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C0FAF-10DC-8F52-FDDF-04C47CF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L-Mex-unas-vacas">
            <a:hlinkClick r:id="" action="ppaction://media"/>
            <a:extLst>
              <a:ext uri="{FF2B5EF4-FFF2-40B4-BE49-F238E27FC236}">
                <a16:creationId xmlns:a16="http://schemas.microsoft.com/office/drawing/2014/main" id="{6BBB31FA-785C-0186-9FC4-F5D657C35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10462" y="667356"/>
            <a:ext cx="730250" cy="730250"/>
          </a:xfrm>
          <a:prstGeom prst="rect">
            <a:avLst/>
          </a:prstGeom>
        </p:spPr>
      </p:pic>
      <p:pic>
        <p:nvPicPr>
          <p:cNvPr id="7" name="L-Mex-una-vaca">
            <a:hlinkClick r:id="" action="ppaction://media"/>
            <a:extLst>
              <a:ext uri="{FF2B5EF4-FFF2-40B4-BE49-F238E27FC236}">
                <a16:creationId xmlns:a16="http://schemas.microsoft.com/office/drawing/2014/main" id="{6A6E52FA-D7BA-2D72-E891-171A0903E6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95348" y="667356"/>
            <a:ext cx="730250" cy="730250"/>
          </a:xfrm>
          <a:prstGeom prst="rect">
            <a:avLst/>
          </a:prstGeom>
        </p:spPr>
      </p:pic>
      <p:pic>
        <p:nvPicPr>
          <p:cNvPr id="8" name="SA-vaca-c">
            <a:hlinkClick r:id="" action="ppaction://media"/>
            <a:extLst>
              <a:ext uri="{FF2B5EF4-FFF2-40B4-BE49-F238E27FC236}">
                <a16:creationId xmlns:a16="http://schemas.microsoft.com/office/drawing/2014/main" id="{4953DA62-7BAA-5D72-0B2F-1BBEE6F7753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91272" y="667356"/>
            <a:ext cx="730250" cy="730250"/>
          </a:xfrm>
          <a:prstGeom prst="rect">
            <a:avLst/>
          </a:prstGeom>
        </p:spPr>
      </p:pic>
      <p:pic>
        <p:nvPicPr>
          <p:cNvPr id="9" name="SV-vaca-x">
            <a:hlinkClick r:id="" action="ppaction://media"/>
            <a:extLst>
              <a:ext uri="{FF2B5EF4-FFF2-40B4-BE49-F238E27FC236}">
                <a16:creationId xmlns:a16="http://schemas.microsoft.com/office/drawing/2014/main" id="{27A70501-B685-3871-D342-79228009611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77272" y="66735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83CA6-973B-8F50-3691-26D6E84E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9485A-A612-49CD-C5DD-5E238CE2D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DDADE27E-4DAB-1FE2-0C2A-1A1F6714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599" y="1096960"/>
            <a:ext cx="6638361" cy="51302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41F5CFD-37D5-B6B6-32C3-AFCFD2738DEE}"/>
              </a:ext>
            </a:extLst>
          </p:cNvPr>
          <p:cNvSpPr txBox="1">
            <a:spLocks/>
          </p:cNvSpPr>
          <p:nvPr/>
        </p:nvSpPr>
        <p:spPr>
          <a:xfrm>
            <a:off x="343773" y="242973"/>
            <a:ext cx="10640869" cy="1297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Sample productions</a:t>
            </a:r>
            <a:endParaRPr lang="en-US"/>
          </a:p>
        </p:txBody>
      </p:sp>
      <p:pic>
        <p:nvPicPr>
          <p:cNvPr id="15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F8B42B-AE16-9583-5BCE-1C5C60EE7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22" y="4114141"/>
            <a:ext cx="1714808" cy="1138391"/>
          </a:xfrm>
          <a:prstGeom prst="rect">
            <a:avLst/>
          </a:prstGeom>
        </p:spPr>
      </p:pic>
      <p:pic>
        <p:nvPicPr>
          <p:cNvPr id="3" name="SA-aBa-aVa-long">
            <a:hlinkClick r:id="" action="ppaction://media"/>
            <a:extLst>
              <a:ext uri="{FF2B5EF4-FFF2-40B4-BE49-F238E27FC236}">
                <a16:creationId xmlns:a16="http://schemas.microsoft.com/office/drawing/2014/main" id="{DF6FEE5A-1CF4-43C9-C767-A66E811A7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4542" y="5564156"/>
            <a:ext cx="557665" cy="5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73467-7436-F588-02A2-4FDFA115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Method: </a:t>
            </a:r>
            <a:r>
              <a:rPr lang="en-US" b="1" i="1">
                <a:cs typeface="Calibri Light"/>
              </a:rPr>
              <a:t>Mexican</a:t>
            </a:r>
            <a:r>
              <a:rPr lang="en-US">
                <a:cs typeface="Calibri Light"/>
              </a:rPr>
              <a:t> tokens and distractors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1D75-3B58-4120-2DD3-FCD1EFEB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Calibri"/>
                <a:cs typeface="Calibri"/>
              </a:rPr>
              <a:t>Target tokens an indefinite article '</a:t>
            </a:r>
            <a:r>
              <a:rPr lang="en-US" err="1">
                <a:ea typeface="Calibri"/>
                <a:cs typeface="Calibri"/>
              </a:rPr>
              <a:t>una</a:t>
            </a:r>
            <a:r>
              <a:rPr lang="en-US">
                <a:ea typeface="Calibri"/>
                <a:cs typeface="Calibri"/>
              </a:rPr>
              <a:t>/</a:t>
            </a:r>
            <a:r>
              <a:rPr lang="en-US" err="1">
                <a:ea typeface="Calibri"/>
                <a:cs typeface="Calibri"/>
              </a:rPr>
              <a:t>unas'</a:t>
            </a:r>
            <a:r>
              <a:rPr lang="en-US">
                <a:ea typeface="Calibri"/>
                <a:cs typeface="Calibri"/>
              </a:rPr>
              <a:t> + six target words with word initial /</a:t>
            </a:r>
            <a:r>
              <a:rPr lang="en-US" err="1">
                <a:ea typeface="Calibri"/>
                <a:cs typeface="Calibri"/>
              </a:rPr>
              <a:t>bdg</a:t>
            </a:r>
            <a:r>
              <a:rPr lang="en-US">
                <a:ea typeface="Calibri"/>
                <a:cs typeface="Calibri"/>
              </a:rPr>
              <a:t>/ </a:t>
            </a:r>
          </a:p>
          <a:p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ea typeface="Calibri"/>
                <a:cs typeface="Calibri"/>
              </a:rPr>
              <a:t>The singular tokens were produced with an </a:t>
            </a:r>
            <a:r>
              <a:rPr lang="en-US" b="1" i="1">
                <a:ea typeface="Calibri"/>
                <a:cs typeface="Calibri"/>
              </a:rPr>
              <a:t>approximant </a:t>
            </a:r>
            <a:r>
              <a:rPr lang="en-US">
                <a:ea typeface="Calibri"/>
                <a:cs typeface="Calibri"/>
              </a:rPr>
              <a:t>allophone </a:t>
            </a:r>
          </a:p>
          <a:p>
            <a:pPr marL="914400" lvl="2" indent="0">
              <a:buNone/>
            </a:pPr>
            <a:r>
              <a:rPr lang="en-US" b="1">
                <a:ea typeface="+mn-lt"/>
                <a:cs typeface="+mn-lt"/>
              </a:rPr>
              <a:t>[</a:t>
            </a:r>
            <a:r>
              <a:rPr lang="en-US" b="1" err="1">
                <a:ea typeface="+mn-lt"/>
                <a:cs typeface="+mn-lt"/>
              </a:rPr>
              <a:t>u.na</a:t>
            </a:r>
            <a:r>
              <a:rPr lang="en-US" b="1">
                <a:ea typeface="+mn-lt"/>
                <a:cs typeface="+mn-lt"/>
              </a:rPr>
              <a:t>] + [ β̞ </a:t>
            </a:r>
            <a:r>
              <a:rPr lang="en-US" b="1" err="1">
                <a:ea typeface="+mn-lt"/>
                <a:cs typeface="+mn-lt"/>
              </a:rPr>
              <a:t>ð</a:t>
            </a:r>
            <a:r>
              <a:rPr lang="en-US" b="1">
                <a:ea typeface="+mn-lt"/>
                <a:cs typeface="+mn-lt"/>
              </a:rPr>
              <a:t>̞ </a:t>
            </a:r>
            <a:r>
              <a:rPr lang="en-US" b="1" err="1">
                <a:ea typeface="+mn-lt"/>
                <a:cs typeface="+mn-lt"/>
              </a:rPr>
              <a:t>ɣ</a:t>
            </a:r>
            <a:r>
              <a:rPr lang="en-US" b="1">
                <a:ea typeface="+mn-lt"/>
                <a:cs typeface="+mn-lt"/>
              </a:rPr>
              <a:t>̞ ] </a:t>
            </a:r>
          </a:p>
          <a:p>
            <a:pPr marL="914400" lvl="2" indent="0">
              <a:buNone/>
            </a:pP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ea typeface="Calibri"/>
                <a:cs typeface="Calibri"/>
              </a:rPr>
              <a:t>The plural tokens were produced with a </a:t>
            </a:r>
            <a:r>
              <a:rPr lang="en-US" b="1" i="1">
                <a:ea typeface="Calibri"/>
                <a:cs typeface="Calibri"/>
              </a:rPr>
              <a:t>fricative</a:t>
            </a:r>
            <a:r>
              <a:rPr lang="en-US">
                <a:ea typeface="Calibri"/>
                <a:cs typeface="Calibri"/>
              </a:rPr>
              <a:t> [s] the target voiced stop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914400" lvl="2" indent="0">
              <a:buNone/>
            </a:pPr>
            <a:r>
              <a:rPr lang="en-US" b="1">
                <a:ea typeface="+mn-lt"/>
                <a:cs typeface="+mn-lt"/>
              </a:rPr>
              <a:t>[</a:t>
            </a:r>
            <a:r>
              <a:rPr lang="en-US" b="1" err="1">
                <a:ea typeface="+mn-lt"/>
                <a:cs typeface="+mn-lt"/>
              </a:rPr>
              <a:t>u.nas</a:t>
            </a:r>
            <a:r>
              <a:rPr lang="en-US" b="1">
                <a:ea typeface="+mn-lt"/>
                <a:cs typeface="+mn-lt"/>
              </a:rPr>
              <a:t>] + </a:t>
            </a:r>
            <a:r>
              <a:rPr lang="en-US" sz="1600" b="1">
                <a:ea typeface="+mn-lt"/>
                <a:cs typeface="+mn-lt"/>
              </a:rPr>
              <a:t>[</a:t>
            </a:r>
            <a:r>
              <a:rPr lang="en-US" sz="1900" b="1">
                <a:ea typeface="+mn-lt"/>
                <a:cs typeface="+mn-lt"/>
              </a:rPr>
              <a:t> β̞ </a:t>
            </a:r>
            <a:r>
              <a:rPr lang="en-US" sz="1900" b="1" err="1">
                <a:ea typeface="+mn-lt"/>
                <a:cs typeface="+mn-lt"/>
              </a:rPr>
              <a:t>ð</a:t>
            </a:r>
            <a:r>
              <a:rPr lang="en-US" sz="1900" b="1">
                <a:ea typeface="+mn-lt"/>
                <a:cs typeface="+mn-lt"/>
              </a:rPr>
              <a:t>̞ </a:t>
            </a:r>
            <a:r>
              <a:rPr lang="en-US" sz="1900" b="1" err="1">
                <a:ea typeface="+mn-lt"/>
                <a:cs typeface="+mn-lt"/>
              </a:rPr>
              <a:t>ɣ</a:t>
            </a:r>
            <a:r>
              <a:rPr lang="en-US" sz="1900" b="1">
                <a:ea typeface="+mn-lt"/>
                <a:cs typeface="+mn-lt"/>
              </a:rPr>
              <a:t>̞ </a:t>
            </a:r>
            <a:r>
              <a:rPr lang="en-US" sz="1600" b="1">
                <a:ea typeface="+mn-lt"/>
                <a:cs typeface="+mn-lt"/>
              </a:rPr>
              <a:t>]</a:t>
            </a:r>
            <a:endParaRPr lang="en-US" sz="1600" b="1">
              <a:ea typeface="Calibri"/>
              <a:cs typeface="Calibri"/>
            </a:endParaRPr>
          </a:p>
          <a:p>
            <a:pPr marL="914400" lvl="2" indent="0">
              <a:buNone/>
            </a:pPr>
            <a:endParaRPr lang="en-US" sz="1600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The inclusion of Mexican speech was to confirm that listeners were able to hear a plural /s/ and associate it with plurality and to compare the evaluations with Andalusian productions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7B47C-39B3-2AC5-A6BB-ACBF3CCF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686D9-7DF2-E2AB-A063-986727996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11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9F66-79D2-70D9-7956-61A05CCB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59" y="218280"/>
            <a:ext cx="8520514" cy="1212829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Sample productions: Mexican 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83CA6-973B-8F50-3691-26D6E84E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9485A-A612-49CD-C5DD-5E238CE2D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5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FEF95CF-8488-EF6D-75BC-3921A4EEF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308" y="1107703"/>
            <a:ext cx="6800170" cy="5249154"/>
          </a:xfrm>
          <a:prstGeom prst="rect">
            <a:avLst/>
          </a:prstGeom>
        </p:spPr>
      </p:pic>
      <p:pic>
        <p:nvPicPr>
          <p:cNvPr id="6" name="L-Mex-una-vaca-unas-vacas">
            <a:hlinkClick r:id="" action="ppaction://media"/>
            <a:extLst>
              <a:ext uri="{FF2B5EF4-FFF2-40B4-BE49-F238E27FC236}">
                <a16:creationId xmlns:a16="http://schemas.microsoft.com/office/drawing/2014/main" id="{DAA5A154-7AB2-27AA-A328-58FE66600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806" y="5508242"/>
            <a:ext cx="730250" cy="730250"/>
          </a:xfrm>
          <a:prstGeom prst="rect">
            <a:avLst/>
          </a:prstGeom>
        </p:spPr>
      </p:pic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4046E181-935F-DB0E-F5ED-1D9940528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994" y="4223430"/>
            <a:ext cx="1941084" cy="110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1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0385-DB2B-1A4D-3350-5E6419AE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Method: Token distribution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90ED5-695D-6680-3DE0-CFEE722D0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The Andalusian speakers were divided into two groups to allow each sex to produce each phoneme type without producing both singular and plural prompts</a:t>
            </a:r>
          </a:p>
          <a:p>
            <a:r>
              <a:rPr lang="en-US" dirty="0">
                <a:ea typeface="Calibri"/>
                <a:cs typeface="Calibri"/>
              </a:rPr>
              <a:t>Each listener heard two singular and plural pair of tokens from each phoneme</a:t>
            </a:r>
          </a:p>
          <a:p>
            <a:r>
              <a:rPr lang="en-US" dirty="0">
                <a:ea typeface="Calibri"/>
                <a:cs typeface="Calibri"/>
              </a:rPr>
              <a:t>Mexican speakers likewise were heard only producing a singular or plural prompt</a:t>
            </a:r>
          </a:p>
          <a:p>
            <a:pPr lvl="1"/>
            <a:r>
              <a:rPr lang="en-US" dirty="0">
                <a:ea typeface="Calibri"/>
                <a:cs typeface="Calibri"/>
              </a:rPr>
              <a:t>There were fewer Mexican tokens as it was assumed that the productions with [s] would be heard as plural near categorically (which they were)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6A0AAB-F3B7-65C4-00BD-662670F5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1683BF-79E0-C55F-4504-A3BC20D9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79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BE9B-66A7-3EA5-89B5-A245BB34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Method: Participants and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58FE-4288-72BA-E821-00504651A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Andalusians (32 listeners)</a:t>
            </a:r>
          </a:p>
          <a:p>
            <a:r>
              <a:rPr lang="en-US" dirty="0"/>
              <a:t>Mexicans (37 listeners)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/>
              <a:t>Task 1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AND evaluations N= 256 (8x1x32) 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MEX evaluation  N= 296 (8x1x37) </a:t>
            </a:r>
            <a:endParaRPr lang="en-US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Task 2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AND evaluations  N= 512 (4x4x32)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MEX evaluation   N= 592 (4x4x37)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36085-E84F-3B79-0F9B-FA416531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BF0B7-A3B9-80CB-6AA5-D6B678EA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9353A-9FE3-01C9-7DD7-CECC6537A868}"/>
              </a:ext>
            </a:extLst>
          </p:cNvPr>
          <p:cNvSpPr txBox="1"/>
          <p:nvPr/>
        </p:nvSpPr>
        <p:spPr>
          <a:xfrm>
            <a:off x="7686421" y="3556318"/>
            <a:ext cx="3232592" cy="107721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/>
              <a:t>Total evaluations N = 1,656</a:t>
            </a:r>
          </a:p>
        </p:txBody>
      </p:sp>
    </p:spTree>
    <p:extLst>
      <p:ext uri="{BB962C8B-B14F-4D97-AF65-F5344CB8AC3E}">
        <p14:creationId xmlns:p14="http://schemas.microsoft.com/office/powerpoint/2010/main" val="1284760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B36F-ED01-7B9D-0102-1BA06A4A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Method: Survey Distribution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7FFC8-0C76-D9A2-9ABC-AEC8A44A1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The Qualtrics survey [22] was sent to targeted populations in Seville and Mexico City area (university faculty and students) 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Informants were provided with a brief training and asked to use headphones if possible and adjust the volume to a comfortable level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 background questionnaire was also included at the end of the survey including information regarding age, sex, and community demographics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6A71F-E51D-A06A-FCF9-8EAB4AE4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F7EFA-C7A4-B157-FB03-344553F59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4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5CB8-75D5-8F36-058D-A920D2FE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7110" cy="1335395"/>
          </a:xfrm>
        </p:spPr>
        <p:txBody>
          <a:bodyPr/>
          <a:lstStyle/>
          <a:p>
            <a:r>
              <a:rPr lang="en-US"/>
              <a:t>Results Task 1 – Forced choice picture identification</a:t>
            </a:r>
            <a:endParaRPr lang="en-US" err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D844A-4649-3F29-960C-1C65156C2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514350" indent="-514350">
              <a:buAutoNum type="arabicPeriod"/>
            </a:pPr>
            <a:r>
              <a:rPr lang="en-US"/>
              <a:t>We show sample evaluations for approximant and fricative productions for [β̞] vs [v] for Mexico and Andalusia</a:t>
            </a:r>
            <a:endParaRPr lang="en-US">
              <a:ea typeface="Calibri"/>
              <a:cs typeface="Calibri"/>
            </a:endParaRPr>
          </a:p>
          <a:p>
            <a:pPr lvl="2"/>
            <a:endParaRPr lang="en-US">
              <a:ea typeface="Calibri"/>
              <a:cs typeface="Calibri"/>
            </a:endParaRPr>
          </a:p>
          <a:p>
            <a:pPr lvl="1"/>
            <a:endParaRPr lang="en-US"/>
          </a:p>
          <a:p>
            <a:pPr marL="514350" indent="-514350">
              <a:buAutoNum type="arabicPeriod"/>
            </a:pPr>
            <a:r>
              <a:rPr lang="en-US"/>
              <a:t>A comparison of Andalusian plural audios by dialect listeners</a:t>
            </a:r>
            <a:endParaRPr lang="en-US">
              <a:ea typeface="Calibri"/>
              <a:cs typeface="Calibri"/>
            </a:endParaRPr>
          </a:p>
          <a:p>
            <a:pPr lvl="1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223AB-1F64-E115-BCA0-0FAB6872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8217-5165-891A-53F2-C3848BBA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58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97A6-73F4-0D2F-3E87-45176D02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Mexican listeners  - [</a:t>
            </a:r>
            <a:r>
              <a:rPr lang="el-GR"/>
              <a:t>β̞</a:t>
            </a:r>
            <a:r>
              <a:rPr lang="en-US"/>
              <a:t>] vs [v]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D9F27-1B00-D302-5E17-4170B5323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Approximant</a:t>
            </a:r>
            <a:r>
              <a:rPr lang="en-US"/>
              <a:t> [</a:t>
            </a:r>
            <a:r>
              <a:rPr lang="el-GR"/>
              <a:t>β̞</a:t>
            </a:r>
            <a:r>
              <a:rPr lang="en-US"/>
              <a:t>] in [u.na.</a:t>
            </a:r>
            <a:r>
              <a:rPr lang="el-GR"/>
              <a:t>β̞</a:t>
            </a:r>
            <a:r>
              <a:rPr lang="en-US"/>
              <a:t>ai̯.la.ɾi.na]  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9" name="Content Placeholder 8" descr="A picture containing screenshot, colorfulness, art&#10;&#10;Description automatically generated">
            <a:extLst>
              <a:ext uri="{FF2B5EF4-FFF2-40B4-BE49-F238E27FC236}">
                <a16:creationId xmlns:a16="http://schemas.microsoft.com/office/drawing/2014/main" id="{6E051488-DC25-515A-BB5E-5B6495C576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67615"/>
            <a:ext cx="5157787" cy="208108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18E6BC-074B-046D-6663-6514838D5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/>
              <a:t>Fricative</a:t>
            </a:r>
            <a:r>
              <a:rPr lang="en-US"/>
              <a:t> [v] in [u.na.vai̯.la.ɾi.na]</a:t>
            </a:r>
          </a:p>
        </p:txBody>
      </p:sp>
      <p:pic>
        <p:nvPicPr>
          <p:cNvPr id="11" name="Content Placeholder 10" descr="A collage of a ballerina&#10;&#10;Description automatically generated with low confidence">
            <a:extLst>
              <a:ext uri="{FF2B5EF4-FFF2-40B4-BE49-F238E27FC236}">
                <a16:creationId xmlns:a16="http://schemas.microsoft.com/office/drawing/2014/main" id="{4556DD6C-ED5C-C013-458D-53E92E6CE5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88191"/>
            <a:ext cx="5183188" cy="2059594"/>
          </a:xfrm>
        </p:spPr>
      </p:pic>
      <p:pic>
        <p:nvPicPr>
          <p:cNvPr id="3" name="Picture 2" descr="A picture containing frog&#10;&#10;Description automatically generated">
            <a:extLst>
              <a:ext uri="{FF2B5EF4-FFF2-40B4-BE49-F238E27FC236}">
                <a16:creationId xmlns:a16="http://schemas.microsoft.com/office/drawing/2014/main" id="{4384E142-A981-6D71-E83E-766E38C1D0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11" y="5502243"/>
            <a:ext cx="2038127" cy="11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97A6-73F4-0D2F-3E87-45176D02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Andalusian listeners  - [</a:t>
            </a:r>
            <a:r>
              <a:rPr lang="el-GR"/>
              <a:t>β̞</a:t>
            </a:r>
            <a:r>
              <a:rPr lang="en-US"/>
              <a:t>] vs [v]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D9F27-1B00-D302-5E17-4170B5323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Approximant</a:t>
            </a:r>
            <a:r>
              <a:rPr lang="en-US"/>
              <a:t> [</a:t>
            </a:r>
            <a:r>
              <a:rPr lang="el-GR"/>
              <a:t>β̞</a:t>
            </a:r>
            <a:r>
              <a:rPr lang="en-US"/>
              <a:t>] in [u.na.</a:t>
            </a:r>
            <a:r>
              <a:rPr lang="el-GR"/>
              <a:t>β̞</a:t>
            </a:r>
            <a:r>
              <a:rPr lang="en-US"/>
              <a:t>ai̯.la.ɾi.na]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18E6BC-074B-046D-6663-6514838D5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/>
              <a:t>Fricative</a:t>
            </a:r>
            <a:r>
              <a:rPr lang="en-US"/>
              <a:t> [v] in [u.na.vai̯.la.ɾi.na]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BA1DFD8-36F3-90F6-C4BF-6D710D2BFC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9302" t="488" r="9991"/>
          <a:stretch/>
        </p:blipFill>
        <p:spPr>
          <a:xfrm>
            <a:off x="529404" y="3008581"/>
            <a:ext cx="5468370" cy="2122094"/>
          </a:xfr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2971CBC-77AC-942D-F1DF-FC48398DC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43" t="-79" r="10634" b="-265"/>
          <a:stretch/>
        </p:blipFill>
        <p:spPr>
          <a:xfrm>
            <a:off x="6140415" y="2970026"/>
            <a:ext cx="5335240" cy="2162049"/>
          </a:xfrm>
          <a:prstGeom prst="rect">
            <a:avLst/>
          </a:prstGeom>
        </p:spPr>
      </p:pic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EF4410-92E6-1FCF-AEC7-C35E58BAF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670" y="5402166"/>
            <a:ext cx="1842627" cy="1226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611E9-6FEE-088E-CF5D-D97C2DF7D0D6}"/>
              </a:ext>
            </a:extLst>
          </p:cNvPr>
          <p:cNvSpPr txBox="1"/>
          <p:nvPr/>
        </p:nvSpPr>
        <p:spPr>
          <a:xfrm>
            <a:off x="6140245" y="3254477"/>
            <a:ext cx="2084440" cy="246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5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97A6-73F4-0D2F-3E87-45176D02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Plural tokens for both listeners  - [v]</a:t>
            </a:r>
            <a:endParaRPr lang="en-US">
              <a:cs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D9F27-1B00-D302-5E17-4170B5323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7285" y="2000711"/>
            <a:ext cx="4361374" cy="494532"/>
          </a:xfrm>
        </p:spPr>
        <p:txBody>
          <a:bodyPr/>
          <a:lstStyle/>
          <a:p>
            <a:r>
              <a:rPr lang="en-US">
                <a:cs typeface="Calibri"/>
              </a:rPr>
              <a:t>Fricative [v] - [u.na.vai̯.la.ɾi.na]</a:t>
            </a:r>
          </a:p>
        </p:txBody>
      </p:sp>
      <p:pic>
        <p:nvPicPr>
          <p:cNvPr id="11" name="Content Placeholder 10" descr="A collage of a ballerina&#10;&#10;Description automatically generated with low confidence">
            <a:extLst>
              <a:ext uri="{FF2B5EF4-FFF2-40B4-BE49-F238E27FC236}">
                <a16:creationId xmlns:a16="http://schemas.microsoft.com/office/drawing/2014/main" id="{4556DD6C-ED5C-C013-458D-53E92E6CE5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73443"/>
            <a:ext cx="5183188" cy="2059594"/>
          </a:xfrm>
        </p:spPr>
      </p:pic>
      <p:pic>
        <p:nvPicPr>
          <p:cNvPr id="7" name="Picture 8" descr="A picture containing indoor, colorful, toy, blur&#10;&#10;Description automatically generated">
            <a:extLst>
              <a:ext uri="{FF2B5EF4-FFF2-40B4-BE49-F238E27FC236}">
                <a16:creationId xmlns:a16="http://schemas.microsoft.com/office/drawing/2014/main" id="{A9D70D4F-F85B-C3C0-813F-9437657DC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82" r="10058" b="-262"/>
          <a:stretch/>
        </p:blipFill>
        <p:spPr>
          <a:xfrm>
            <a:off x="635537" y="2930626"/>
            <a:ext cx="5260569" cy="2102887"/>
          </a:xfrm>
          <a:prstGeom prst="rect">
            <a:avLst/>
          </a:prstGeom>
        </p:spPr>
      </p:pic>
      <p:pic>
        <p:nvPicPr>
          <p:cNvPr id="5" name="Picture 4" descr="A picture containing frog&#10;&#10;Description automatically generated">
            <a:extLst>
              <a:ext uri="{FF2B5EF4-FFF2-40B4-BE49-F238E27FC236}">
                <a16:creationId xmlns:a16="http://schemas.microsoft.com/office/drawing/2014/main" id="{31D52E05-1BC6-5A94-67A2-37AA48C6A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18" y="5390276"/>
            <a:ext cx="2038127" cy="1169143"/>
          </a:xfrm>
          <a:prstGeom prst="rect">
            <a:avLst/>
          </a:prstGeom>
        </p:spPr>
      </p:pic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9317511-EA34-9F28-E88F-1FD6ED744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360" y="5461160"/>
            <a:ext cx="1842627" cy="122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85DD-BB41-6746-44C1-E53FABAD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Overview the presentation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59AD7-F629-9803-2DAA-1E4DE51E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Review briefly</a:t>
            </a:r>
            <a:endParaRPr lang="en-US"/>
          </a:p>
          <a:p>
            <a:pPr lvl="1"/>
            <a:r>
              <a:rPr lang="en-US">
                <a:ea typeface="Calibri"/>
                <a:cs typeface="Calibri"/>
              </a:rPr>
              <a:t>an overview of /s/ reduction processes in Spanish</a:t>
            </a:r>
          </a:p>
          <a:p>
            <a:pPr lvl="1"/>
            <a:r>
              <a:rPr lang="en-US">
                <a:ea typeface="Calibri"/>
                <a:cs typeface="Calibri"/>
              </a:rPr>
              <a:t>an overview of /</a:t>
            </a:r>
            <a:r>
              <a:rPr lang="en-US" err="1">
                <a:ea typeface="Calibri"/>
                <a:cs typeface="Calibri"/>
              </a:rPr>
              <a:t>bdg</a:t>
            </a:r>
            <a:r>
              <a:rPr lang="en-US">
                <a:ea typeface="Calibri"/>
                <a:cs typeface="Calibri"/>
              </a:rPr>
              <a:t>/ </a:t>
            </a:r>
            <a:r>
              <a:rPr lang="en-US" err="1">
                <a:ea typeface="Calibri"/>
                <a:cs typeface="Calibri"/>
              </a:rPr>
              <a:t>allophony</a:t>
            </a:r>
            <a:r>
              <a:rPr lang="en-US">
                <a:ea typeface="Calibri"/>
                <a:cs typeface="Calibri"/>
              </a:rPr>
              <a:t> in Spanish</a:t>
            </a:r>
          </a:p>
          <a:p>
            <a:r>
              <a:rPr lang="en-US">
                <a:ea typeface="Calibri"/>
                <a:cs typeface="Calibri"/>
              </a:rPr>
              <a:t>Research questions</a:t>
            </a:r>
          </a:p>
          <a:p>
            <a:r>
              <a:rPr lang="en-US">
                <a:ea typeface="Calibri"/>
                <a:cs typeface="Calibri"/>
              </a:rPr>
              <a:t>Methodology</a:t>
            </a:r>
          </a:p>
          <a:p>
            <a:r>
              <a:rPr lang="en-US">
                <a:ea typeface="Calibri"/>
                <a:cs typeface="Calibri"/>
              </a:rPr>
              <a:t>Results and comparisons of listeners from two dialects</a:t>
            </a:r>
          </a:p>
          <a:p>
            <a:r>
              <a:rPr lang="en-US">
                <a:ea typeface="Calibri"/>
                <a:cs typeface="Calibri"/>
              </a:rPr>
              <a:t>Discussion further research</a:t>
            </a:r>
          </a:p>
          <a:p>
            <a:r>
              <a:rPr lang="en-US">
                <a:ea typeface="Calibri"/>
                <a:cs typeface="Calibri"/>
              </a:rPr>
              <a:t>Conclusions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0326D-4F4E-844D-021F-503CABA2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E4046-275D-0C6F-11A6-65110989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06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25CC-D3AD-329A-2BDD-4E3D3265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Plural tokens for both listeners  - [ð]</a:t>
            </a:r>
            <a:endParaRPr lang="en-US">
              <a:cs typeface="Calibri Light"/>
            </a:endParaRPr>
          </a:p>
        </p:txBody>
      </p:sp>
      <p:pic>
        <p:nvPicPr>
          <p:cNvPr id="11" name="Content Placeholder 10" descr="A rainbow colored heart on a shower&#10;&#10;Description automatically generated with low confidence">
            <a:extLst>
              <a:ext uri="{FF2B5EF4-FFF2-40B4-BE49-F238E27FC236}">
                <a16:creationId xmlns:a16="http://schemas.microsoft.com/office/drawing/2014/main" id="{56D5E894-0B74-F8F7-9486-76007C6EED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26" y="3022366"/>
            <a:ext cx="5173355" cy="2045322"/>
          </a:xfrm>
        </p:spPr>
      </p:pic>
      <p:pic>
        <p:nvPicPr>
          <p:cNvPr id="7" name="Picture 9" descr="A picture containing text, indoor, colorful&#10;&#10;Description automatically generated">
            <a:extLst>
              <a:ext uri="{FF2B5EF4-FFF2-40B4-BE49-F238E27FC236}">
                <a16:creationId xmlns:a16="http://schemas.microsoft.com/office/drawing/2014/main" id="{5BB639DC-9744-D8B4-2DEB-A19B5509D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7" t="-56" r="10406" b="-247"/>
          <a:stretch/>
        </p:blipFill>
        <p:spPr>
          <a:xfrm>
            <a:off x="463387" y="2900584"/>
            <a:ext cx="5458662" cy="216639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2918F-3181-C2E9-DFE5-972CBF619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7001" y="1690995"/>
            <a:ext cx="3810768" cy="814080"/>
          </a:xfrm>
        </p:spPr>
        <p:txBody>
          <a:bodyPr/>
          <a:lstStyle/>
          <a:p>
            <a:r>
              <a:rPr lang="en-US">
                <a:cs typeface="Calibri"/>
              </a:rPr>
              <a:t>Fricative </a:t>
            </a:r>
            <a:r>
              <a:rPr lang="en-US">
                <a:ea typeface="+mn-lt"/>
                <a:cs typeface="+mn-lt"/>
              </a:rPr>
              <a:t>[ð] in </a:t>
            </a:r>
            <a:r>
              <a:rPr lang="en-US">
                <a:cs typeface="Calibri"/>
              </a:rPr>
              <a:t>[</a:t>
            </a:r>
            <a:r>
              <a:rPr lang="en-US" err="1">
                <a:cs typeface="Calibri"/>
              </a:rPr>
              <a:t>u.na.ðu.tʃa</a:t>
            </a:r>
            <a:r>
              <a:rPr lang="en-US">
                <a:cs typeface="Calibri"/>
              </a:rPr>
              <a:t>]</a:t>
            </a:r>
          </a:p>
        </p:txBody>
      </p:sp>
      <p:pic>
        <p:nvPicPr>
          <p:cNvPr id="9" name="Picture 8" descr="A picture containing frog&#10;&#10;Description automatically generated">
            <a:extLst>
              <a:ext uri="{FF2B5EF4-FFF2-40B4-BE49-F238E27FC236}">
                <a16:creationId xmlns:a16="http://schemas.microsoft.com/office/drawing/2014/main" id="{E9E7D014-1B1D-570A-5793-90A0A45C5C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18" y="5390276"/>
            <a:ext cx="2038127" cy="1169143"/>
          </a:xfrm>
          <a:prstGeom prst="rect">
            <a:avLst/>
          </a:prstGeom>
        </p:spPr>
      </p:pic>
      <p:pic>
        <p:nvPicPr>
          <p:cNvPr id="4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F5D2A7-7CD4-7B11-5751-9BD86E3BD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360" y="5461160"/>
            <a:ext cx="1842627" cy="122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1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671C-4965-EB53-2522-DB3BE027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Plural tokens for both listeners  - [ɣ]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0D47B-7194-1CDB-0E42-8FEC4E62D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4898" y="1641834"/>
            <a:ext cx="6170510" cy="814080"/>
          </a:xfrm>
        </p:spPr>
        <p:txBody>
          <a:bodyPr>
            <a:normAutofit/>
          </a:bodyPr>
          <a:lstStyle/>
          <a:p>
            <a:r>
              <a:rPr lang="en-US">
                <a:ea typeface="+mn-lt"/>
                <a:cs typeface="+mn-lt"/>
              </a:rPr>
              <a:t>Fricative [ɣ] in [</a:t>
            </a:r>
            <a:r>
              <a:rPr lang="en-US" err="1">
                <a:ea typeface="+mn-lt"/>
                <a:cs typeface="+mn-lt"/>
              </a:rPr>
              <a:t>u.na.ɣo.ta</a:t>
            </a:r>
            <a:r>
              <a:rPr lang="en-US">
                <a:ea typeface="+mn-lt"/>
                <a:cs typeface="+mn-lt"/>
              </a:rPr>
              <a:t>] </a:t>
            </a:r>
          </a:p>
        </p:txBody>
      </p:sp>
      <p:pic>
        <p:nvPicPr>
          <p:cNvPr id="15" name="Content Placeholder 14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1885409F-74A1-A73E-55E2-4B21817B43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4" y="2753327"/>
            <a:ext cx="5183188" cy="2394255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826FF3E-17A8-7699-B083-870AA3104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97" t="2905" r="16565" b="-2905"/>
          <a:stretch/>
        </p:blipFill>
        <p:spPr>
          <a:xfrm>
            <a:off x="533936" y="2711552"/>
            <a:ext cx="5182368" cy="2520001"/>
          </a:xfrm>
          <a:prstGeom prst="rect">
            <a:avLst/>
          </a:prstGeom>
        </p:spPr>
      </p:pic>
      <p:pic>
        <p:nvPicPr>
          <p:cNvPr id="10" name="Picture 9" descr="A picture containing frog&#10;&#10;Description automatically generated">
            <a:extLst>
              <a:ext uri="{FF2B5EF4-FFF2-40B4-BE49-F238E27FC236}">
                <a16:creationId xmlns:a16="http://schemas.microsoft.com/office/drawing/2014/main" id="{DC25443D-8B91-1E84-4C8B-0007AF0A3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18" y="5390276"/>
            <a:ext cx="2038127" cy="1169143"/>
          </a:xfrm>
          <a:prstGeom prst="rect">
            <a:avLst/>
          </a:prstGeom>
        </p:spPr>
      </p:pic>
      <p:pic>
        <p:nvPicPr>
          <p:cNvPr id="8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684387-DAA3-7FB9-10E8-8D59F589A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360" y="5461160"/>
            <a:ext cx="1842627" cy="1226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B9D28D-1FCD-26B2-8BDD-C9F371E38984}"/>
              </a:ext>
            </a:extLst>
          </p:cNvPr>
          <p:cNvSpPr txBox="1"/>
          <p:nvPr/>
        </p:nvSpPr>
        <p:spPr>
          <a:xfrm>
            <a:off x="6282812" y="200086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o [</a:t>
            </a:r>
            <a:r>
              <a:rPr lang="en-US" sz="2400" b="1" err="1">
                <a:ea typeface="+mn-lt"/>
                <a:cs typeface="+mn-lt"/>
              </a:rPr>
              <a:t>u.na.ɣ̥o.ta</a:t>
            </a:r>
            <a:r>
              <a:rPr lang="en-US" sz="2400" b="1">
                <a:ea typeface="+mn-lt"/>
                <a:cs typeface="+mn-lt"/>
              </a:rPr>
              <a:t>] 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14473-8036-BAEA-BA99-F5CA71738A94}"/>
              </a:ext>
            </a:extLst>
          </p:cNvPr>
          <p:cNvSpPr txBox="1"/>
          <p:nvPr/>
        </p:nvSpPr>
        <p:spPr>
          <a:xfrm>
            <a:off x="8839200" y="644013"/>
            <a:ext cx="133718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latin typeface="Calibri Light"/>
                <a:ea typeface="+mn-lt"/>
                <a:cs typeface="+mn-lt"/>
              </a:rPr>
              <a:t>o [ɣ̥] </a:t>
            </a:r>
            <a:endParaRPr lang="en-US" b="1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31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text, screenshot, black and white&#10;&#10;Description automatically generated">
            <a:extLst>
              <a:ext uri="{FF2B5EF4-FFF2-40B4-BE49-F238E27FC236}">
                <a16:creationId xmlns:a16="http://schemas.microsoft.com/office/drawing/2014/main" id="{65843B56-A865-8E31-4BF2-1CEBCAE7C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44" y="1170417"/>
            <a:ext cx="6631153" cy="5135476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D6BC93-EA02-4173-337E-6A03C271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144107-F949-8B98-F67B-210D04CD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13" name="gotas1">
            <a:hlinkClick r:id="" action="ppaction://media"/>
            <a:extLst>
              <a:ext uri="{FF2B5EF4-FFF2-40B4-BE49-F238E27FC236}">
                <a16:creationId xmlns:a16="http://schemas.microsoft.com/office/drawing/2014/main" id="{98659129-9924-C46B-A48B-C898DEB2E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6081" y="4329053"/>
            <a:ext cx="609600" cy="609600"/>
          </a:xfrm>
          <a:prstGeom prst="rect">
            <a:avLst/>
          </a:prstGeom>
        </p:spPr>
      </p:pic>
      <p:pic>
        <p:nvPicPr>
          <p:cNvPr id="15" name="SA-and-gotas1-only_-_x_3">
            <a:hlinkClick r:id="" action="ppaction://media"/>
            <a:extLst>
              <a:ext uri="{FF2B5EF4-FFF2-40B4-BE49-F238E27FC236}">
                <a16:creationId xmlns:a16="http://schemas.microsoft.com/office/drawing/2014/main" id="{67290D4A-2B60-DE28-8A29-598AB10352F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81265" y="5429655"/>
            <a:ext cx="609600" cy="6096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52FEFAE-3C89-06AF-1219-A0589B52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29" y="0"/>
            <a:ext cx="10515600" cy="1325563"/>
          </a:xfrm>
        </p:spPr>
        <p:txBody>
          <a:bodyPr/>
          <a:lstStyle/>
          <a:p>
            <a:r>
              <a:rPr lang="en-US"/>
              <a:t>Andalusian velar plural</a:t>
            </a: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99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5CB8-75D5-8F36-058D-A920D2FE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Task 2 – Visual analog slider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D844A-4649-3F29-960C-1C65156C2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show the evaluations by:</a:t>
            </a:r>
          </a:p>
          <a:p>
            <a:pPr lvl="1"/>
            <a:r>
              <a:rPr lang="en-US"/>
              <a:t>Mexico</a:t>
            </a:r>
            <a:endParaRPr lang="en-US">
              <a:ea typeface="Calibri"/>
              <a:cs typeface="Calibri"/>
            </a:endParaRPr>
          </a:p>
          <a:p>
            <a:pPr lvl="2"/>
            <a:r>
              <a:rPr lang="en-US"/>
              <a:t>Perception of SINGULAR tokens from both dialects</a:t>
            </a:r>
            <a:endParaRPr lang="en-US">
              <a:ea typeface="Calibri"/>
              <a:cs typeface="Calibri"/>
            </a:endParaRPr>
          </a:p>
          <a:p>
            <a:pPr lvl="2"/>
            <a:r>
              <a:rPr lang="en-US">
                <a:ea typeface="+mn-lt"/>
                <a:cs typeface="+mn-lt"/>
              </a:rPr>
              <a:t>Perception of PLURAL tokens from both dialects</a:t>
            </a:r>
            <a:endParaRPr lang="en-US"/>
          </a:p>
          <a:p>
            <a:pPr lvl="2"/>
            <a:r>
              <a:rPr lang="en-US"/>
              <a:t>Segment /</a:t>
            </a:r>
            <a:r>
              <a:rPr lang="en-US" err="1"/>
              <a:t>bdg</a:t>
            </a:r>
            <a:r>
              <a:rPr lang="en-US"/>
              <a:t>/</a:t>
            </a:r>
            <a:endParaRPr lang="en-US">
              <a:ea typeface="Calibri"/>
              <a:cs typeface="Calibri"/>
            </a:endParaRPr>
          </a:p>
          <a:p>
            <a:pPr lvl="2"/>
            <a:endParaRPr lang="en-US"/>
          </a:p>
          <a:p>
            <a:pPr lvl="1"/>
            <a:r>
              <a:rPr lang="en-US"/>
              <a:t>Andalusia</a:t>
            </a:r>
            <a:endParaRPr lang="en-US">
              <a:cs typeface="Calibri"/>
            </a:endParaRPr>
          </a:p>
          <a:p>
            <a:pPr lvl="2"/>
            <a:r>
              <a:rPr lang="en-US"/>
              <a:t>Perception</a:t>
            </a:r>
            <a:r>
              <a:rPr lang="en-US">
                <a:latin typeface="Calibri"/>
                <a:ea typeface="Calibri"/>
                <a:cs typeface="Calibri"/>
              </a:rPr>
              <a:t> of SINGULAR tokens from both dialects</a:t>
            </a:r>
          </a:p>
          <a:p>
            <a:pPr lvl="2">
              <a:lnSpc>
                <a:spcPct val="80000"/>
              </a:lnSpc>
            </a:pPr>
            <a:r>
              <a:rPr lang="en-US">
                <a:latin typeface="Calibri"/>
                <a:ea typeface="Calibri"/>
                <a:cs typeface="Calibri"/>
              </a:rPr>
              <a:t>Perception of PLURAL tokens from both dialects</a:t>
            </a:r>
          </a:p>
          <a:p>
            <a:pPr lvl="2"/>
            <a:r>
              <a:rPr lang="en-US">
                <a:latin typeface="Calibri"/>
                <a:ea typeface="Calibri"/>
                <a:cs typeface="Calibri"/>
              </a:rPr>
              <a:t>Segment /</a:t>
            </a:r>
            <a:r>
              <a:rPr lang="en-US" err="1">
                <a:latin typeface="Calibri"/>
                <a:ea typeface="Calibri"/>
                <a:cs typeface="Calibri"/>
              </a:rPr>
              <a:t>bdg</a:t>
            </a:r>
            <a:r>
              <a:rPr lang="en-US">
                <a:latin typeface="Calibri"/>
                <a:ea typeface="Calibri"/>
                <a:cs typeface="Calibri"/>
              </a:rPr>
              <a:t>/</a:t>
            </a:r>
            <a:endParaRPr lang="en-US"/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223AB-1F64-E115-BCA0-0FAB6872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8217-5165-891A-53F2-C3848BBA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04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FCDC85-3D74-5501-B280-C6B9A692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2: Visual analog slider</a:t>
            </a:r>
            <a:br>
              <a:rPr lang="en-US" dirty="0"/>
            </a:br>
            <a:endParaRPr lang="en-US" dirty="0">
              <a:cs typeface="Calibri Light"/>
            </a:endParaRPr>
          </a:p>
        </p:txBody>
      </p:sp>
      <p:pic>
        <p:nvPicPr>
          <p:cNvPr id="6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BF32A0B-7EF3-A4B7-8588-6F9A7800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67" y="1294786"/>
            <a:ext cx="8056179" cy="5482370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4A20CE60-EFE1-94C2-055B-B8FDE4877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40" y="3446062"/>
            <a:ext cx="1293802" cy="1565853"/>
          </a:xfrm>
          <a:prstGeom prst="rect">
            <a:avLst/>
          </a:prstGeom>
        </p:spPr>
      </p:pic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EC396D2-3DE8-74FA-F8EC-92A371E6C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234" y="5140316"/>
            <a:ext cx="1698781" cy="966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859ACA-2326-3A27-55A9-D71E4A0C83D3}"/>
              </a:ext>
            </a:extLst>
          </p:cNvPr>
          <p:cNvSpPr txBox="1"/>
          <p:nvPr/>
        </p:nvSpPr>
        <p:spPr>
          <a:xfrm>
            <a:off x="8574744" y="4103117"/>
            <a:ext cx="78268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latin typeface="Calibri"/>
              </a:rPr>
              <a:t>[ β̞ </a:t>
            </a:r>
            <a:r>
              <a:rPr lang="en-US" sz="1100" dirty="0" err="1">
                <a:latin typeface="Calibri"/>
              </a:rPr>
              <a:t>ð</a:t>
            </a:r>
            <a:r>
              <a:rPr lang="en-US" sz="1100" dirty="0">
                <a:latin typeface="Calibri"/>
              </a:rPr>
              <a:t>̞ </a:t>
            </a:r>
            <a:r>
              <a:rPr lang="en-US" sz="1100" dirty="0" err="1">
                <a:latin typeface="Calibri"/>
              </a:rPr>
              <a:t>ɣ</a:t>
            </a:r>
            <a:r>
              <a:rPr lang="en-US" sz="1100" dirty="0">
                <a:latin typeface="Calibri"/>
              </a:rPr>
              <a:t>̞ ]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5D5862-64EC-9165-F7E9-9C83731173D3}"/>
              </a:ext>
            </a:extLst>
          </p:cNvPr>
          <p:cNvSpPr txBox="1"/>
          <p:nvPr/>
        </p:nvSpPr>
        <p:spPr>
          <a:xfrm>
            <a:off x="8770307" y="3774361"/>
            <a:ext cx="98322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[ β̞ </a:t>
            </a:r>
            <a:r>
              <a:rPr lang="en-US" sz="1100" dirty="0" err="1">
                <a:ea typeface="+mn-lt"/>
                <a:cs typeface="+mn-lt"/>
              </a:rPr>
              <a:t>ð</a:t>
            </a:r>
            <a:r>
              <a:rPr lang="en-US" sz="1100" dirty="0">
                <a:ea typeface="+mn-lt"/>
                <a:cs typeface="+mn-lt"/>
              </a:rPr>
              <a:t>̞ </a:t>
            </a:r>
            <a:r>
              <a:rPr lang="en-US" sz="1100" dirty="0" err="1">
                <a:ea typeface="+mn-lt"/>
                <a:cs typeface="+mn-lt"/>
              </a:rPr>
              <a:t>ɣ</a:t>
            </a:r>
            <a:r>
              <a:rPr lang="en-US" sz="1100" dirty="0">
                <a:ea typeface="+mn-lt"/>
                <a:cs typeface="+mn-lt"/>
              </a:rPr>
              <a:t>̞ ]</a:t>
            </a:r>
          </a:p>
        </p:txBody>
      </p:sp>
    </p:spTree>
    <p:extLst>
      <p:ext uri="{BB962C8B-B14F-4D97-AF65-F5344CB8AC3E}">
        <p14:creationId xmlns:p14="http://schemas.microsoft.com/office/powerpoint/2010/main" val="4072757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30168B-8580-83FF-0FB6-D24E437FF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67" y="1299703"/>
            <a:ext cx="8056179" cy="54771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5FCDC85-3D74-5501-B280-C6B9A692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Task 2: Visual analog slider</a:t>
            </a:r>
            <a:br>
              <a:rPr lang="en-US"/>
            </a:br>
            <a:endParaRPr lang="en-US"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ED39-BB5C-EA5A-6B5E-02712C498957}"/>
              </a:ext>
            </a:extLst>
          </p:cNvPr>
          <p:cNvSpPr txBox="1"/>
          <p:nvPr/>
        </p:nvSpPr>
        <p:spPr>
          <a:xfrm>
            <a:off x="8592422" y="4102948"/>
            <a:ext cx="104798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latin typeface="Calibri"/>
              </a:rPr>
              <a:t>[s] + [ β̞ </a:t>
            </a:r>
            <a:r>
              <a:rPr lang="en-US" sz="1100" dirty="0" err="1">
                <a:latin typeface="Calibri"/>
              </a:rPr>
              <a:t>ð</a:t>
            </a:r>
            <a:r>
              <a:rPr lang="en-US" sz="1100" dirty="0">
                <a:latin typeface="Calibri"/>
              </a:rPr>
              <a:t>̞ </a:t>
            </a:r>
            <a:r>
              <a:rPr lang="en-US" sz="1100" dirty="0" err="1">
                <a:latin typeface="Calibri"/>
              </a:rPr>
              <a:t>ɣ</a:t>
            </a:r>
            <a:r>
              <a:rPr lang="en-US" sz="1100" dirty="0">
                <a:latin typeface="Calibri"/>
              </a:rPr>
              <a:t>̞ ]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653C1-F1C4-80BF-E35F-C50BEB5BC747}"/>
              </a:ext>
            </a:extLst>
          </p:cNvPr>
          <p:cNvSpPr txBox="1"/>
          <p:nvPr/>
        </p:nvSpPr>
        <p:spPr>
          <a:xfrm>
            <a:off x="8767538" y="3774532"/>
            <a:ext cx="69775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[ v </a:t>
            </a:r>
            <a:r>
              <a:rPr lang="en-US" sz="1100" dirty="0" err="1">
                <a:ea typeface="+mn-lt"/>
                <a:cs typeface="+mn-lt"/>
              </a:rPr>
              <a:t>ð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ɣ</a:t>
            </a:r>
            <a:r>
              <a:rPr lang="en-US" sz="1100" dirty="0">
                <a:ea typeface="+mn-lt"/>
                <a:cs typeface="+mn-lt"/>
              </a:rPr>
              <a:t> ]</a:t>
            </a:r>
            <a:endParaRPr lang="en-US" sz="1100" dirty="0"/>
          </a:p>
        </p:txBody>
      </p:sp>
      <p:pic>
        <p:nvPicPr>
          <p:cNvPr id="11" name="Picture 2" descr="Icon&#10;&#10;Description automatically generated">
            <a:extLst>
              <a:ext uri="{FF2B5EF4-FFF2-40B4-BE49-F238E27FC236}">
                <a16:creationId xmlns:a16="http://schemas.microsoft.com/office/drawing/2014/main" id="{8A1CFA81-8A61-6075-5E31-EDBFFB733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40" y="3446062"/>
            <a:ext cx="1293802" cy="1565853"/>
          </a:xfrm>
          <a:prstGeom prst="rect">
            <a:avLst/>
          </a:prstGeom>
        </p:spPr>
      </p:pic>
      <p:pic>
        <p:nvPicPr>
          <p:cNvPr id="1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CA344BA-E87F-334E-1141-3DDCEAD8D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234" y="5140316"/>
            <a:ext cx="1698781" cy="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02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FCDC85-3D74-5501-B280-C6B9A692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2: Visual analog slider</a:t>
            </a:r>
            <a:br>
              <a:rPr lang="en-US" dirty="0"/>
            </a:br>
            <a:endParaRPr lang="en-US" dirty="0">
              <a:cs typeface="Calibri Light"/>
            </a:endParaRP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90C6C3B-1B52-9615-71D9-909F02DF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06" y="1298009"/>
            <a:ext cx="8050923" cy="5477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F44940-347A-8441-71E4-1E1D822A301C}"/>
              </a:ext>
            </a:extLst>
          </p:cNvPr>
          <p:cNvSpPr txBox="1"/>
          <p:nvPr/>
        </p:nvSpPr>
        <p:spPr>
          <a:xfrm>
            <a:off x="8613056" y="4106950"/>
            <a:ext cx="11405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latin typeface="Calibri"/>
              </a:rPr>
              <a:t>[ β̞ </a:t>
            </a:r>
            <a:r>
              <a:rPr lang="en-US" sz="1100" dirty="0" err="1">
                <a:latin typeface="Calibri"/>
              </a:rPr>
              <a:t>ð</a:t>
            </a:r>
            <a:r>
              <a:rPr lang="en-US" sz="1100" dirty="0">
                <a:latin typeface="Calibri"/>
              </a:rPr>
              <a:t>̞ </a:t>
            </a:r>
            <a:r>
              <a:rPr lang="en-US" sz="1100" dirty="0" err="1">
                <a:latin typeface="Calibri"/>
              </a:rPr>
              <a:t>ɣ</a:t>
            </a:r>
            <a:r>
              <a:rPr lang="en-US" sz="1100" dirty="0">
                <a:latin typeface="Calibri"/>
              </a:rPr>
              <a:t>̞ ]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1D989-CCE9-514A-4DC2-9EA57D960575}"/>
              </a:ext>
            </a:extLst>
          </p:cNvPr>
          <p:cNvSpPr txBox="1"/>
          <p:nvPr/>
        </p:nvSpPr>
        <p:spPr>
          <a:xfrm>
            <a:off x="8770372" y="3789921"/>
            <a:ext cx="98322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[ β̞ </a:t>
            </a:r>
            <a:r>
              <a:rPr lang="en-US" sz="1100" dirty="0" err="1">
                <a:ea typeface="+mn-lt"/>
                <a:cs typeface="+mn-lt"/>
              </a:rPr>
              <a:t>ð</a:t>
            </a:r>
            <a:r>
              <a:rPr lang="en-US" sz="1100" dirty="0">
                <a:ea typeface="+mn-lt"/>
                <a:cs typeface="+mn-lt"/>
              </a:rPr>
              <a:t>̞ </a:t>
            </a:r>
            <a:r>
              <a:rPr lang="en-US" sz="1100" dirty="0" err="1">
                <a:ea typeface="+mn-lt"/>
                <a:cs typeface="+mn-lt"/>
              </a:rPr>
              <a:t>ɣ</a:t>
            </a:r>
            <a:r>
              <a:rPr lang="en-US" sz="1100" dirty="0">
                <a:ea typeface="+mn-lt"/>
                <a:cs typeface="+mn-lt"/>
              </a:rPr>
              <a:t>̞ ]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1DAE791-E197-C706-5AE7-A6EFC12E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75" y="5087535"/>
            <a:ext cx="1493582" cy="995824"/>
          </a:xfrm>
          <a:prstGeom prst="rect">
            <a:avLst/>
          </a:prstGeom>
        </p:spPr>
      </p:pic>
      <p:pic>
        <p:nvPicPr>
          <p:cNvPr id="13" name="Picture 2" descr="Icon&#10;&#10;Description automatically generated">
            <a:extLst>
              <a:ext uri="{FF2B5EF4-FFF2-40B4-BE49-F238E27FC236}">
                <a16:creationId xmlns:a16="http://schemas.microsoft.com/office/drawing/2014/main" id="{CCC1E795-41DF-D033-A595-C734A07E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640" y="3446062"/>
            <a:ext cx="1293802" cy="15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33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FCDC85-3D74-5501-B280-C6B9A692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2: Visual analog slider </a:t>
            </a:r>
            <a:br>
              <a:rPr lang="en-US"/>
            </a:br>
            <a:endParaRPr lang="en-US">
              <a:cs typeface="Calibri Light"/>
            </a:endParaRPr>
          </a:p>
        </p:txBody>
      </p:sp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B26D99-7274-18CE-37FA-4D520046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7" y="1312077"/>
            <a:ext cx="8081608" cy="5490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A4C64E-F91C-7BAB-69BE-91CCEE18A3CD}"/>
              </a:ext>
            </a:extLst>
          </p:cNvPr>
          <p:cNvSpPr txBox="1"/>
          <p:nvPr/>
        </p:nvSpPr>
        <p:spPr>
          <a:xfrm>
            <a:off x="8614925" y="4122200"/>
            <a:ext cx="105942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latin typeface="Calibri"/>
              </a:rPr>
              <a:t>[s] + [ β̞ </a:t>
            </a:r>
            <a:r>
              <a:rPr lang="en-US" sz="1100" dirty="0" err="1">
                <a:latin typeface="Calibri"/>
              </a:rPr>
              <a:t>ð</a:t>
            </a:r>
            <a:r>
              <a:rPr lang="en-US" sz="1100" dirty="0">
                <a:latin typeface="Calibri"/>
              </a:rPr>
              <a:t>̞ </a:t>
            </a:r>
            <a:r>
              <a:rPr lang="en-US" sz="1100" dirty="0" err="1">
                <a:latin typeface="Calibri"/>
              </a:rPr>
              <a:t>ɣ</a:t>
            </a:r>
            <a:r>
              <a:rPr lang="en-US" sz="1100" dirty="0">
                <a:latin typeface="Calibri"/>
              </a:rPr>
              <a:t>̞ ]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D42DB-943D-8E2C-243B-1B5B447DCF6E}"/>
              </a:ext>
            </a:extLst>
          </p:cNvPr>
          <p:cNvSpPr txBox="1"/>
          <p:nvPr/>
        </p:nvSpPr>
        <p:spPr>
          <a:xfrm>
            <a:off x="8770373" y="3795636"/>
            <a:ext cx="98322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[ v </a:t>
            </a:r>
            <a:r>
              <a:rPr lang="en-US" sz="1100" dirty="0" err="1">
                <a:ea typeface="+mn-lt"/>
                <a:cs typeface="+mn-lt"/>
              </a:rPr>
              <a:t>ð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ɣ</a:t>
            </a:r>
            <a:r>
              <a:rPr lang="en-US" sz="1100" dirty="0">
                <a:ea typeface="+mn-lt"/>
                <a:cs typeface="+mn-lt"/>
              </a:rPr>
              <a:t> ]</a:t>
            </a:r>
            <a:endParaRPr lang="en-US" sz="1100" dirty="0"/>
          </a:p>
        </p:txBody>
      </p:sp>
      <p:pic>
        <p:nvPicPr>
          <p:cNvPr id="13" name="Picture 2" descr="Icon&#10;&#10;Description automatically generated">
            <a:extLst>
              <a:ext uri="{FF2B5EF4-FFF2-40B4-BE49-F238E27FC236}">
                <a16:creationId xmlns:a16="http://schemas.microsoft.com/office/drawing/2014/main" id="{1A147BFC-1CF8-0003-07D5-89B96032D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40" y="3446062"/>
            <a:ext cx="1293802" cy="1565853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43365D-3D63-9242-6629-2AEA07C44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75" y="5087535"/>
            <a:ext cx="1493582" cy="9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6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6C9E-324E-76E3-ECE9-E1C3BFE5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Discussion: Research questions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4FE7-7399-2B14-87B8-8A32FF820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Do Andalusians associate a voiced fricative [ v ð ɣ ] with the </a:t>
            </a:r>
            <a:r>
              <a:rPr lang="en-US" err="1"/>
              <a:t>heterosyllabic</a:t>
            </a:r>
            <a:r>
              <a:rPr lang="en-US"/>
              <a:t> cluster /s/ + /</a:t>
            </a:r>
            <a:r>
              <a:rPr lang="en-US" err="1"/>
              <a:t>bdg</a:t>
            </a:r>
            <a:r>
              <a:rPr lang="en-US"/>
              <a:t>/ to recognize a plural item? </a:t>
            </a: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Do Mexican listeners associate a voiced fricative [ v ð ɣ ] with the </a:t>
            </a:r>
            <a:r>
              <a:rPr lang="en-US" err="1"/>
              <a:t>heterosyllablic</a:t>
            </a:r>
            <a:r>
              <a:rPr lang="en-US"/>
              <a:t> cluster /s/ + /</a:t>
            </a:r>
            <a:r>
              <a:rPr lang="en-US" err="1"/>
              <a:t>bdg</a:t>
            </a:r>
            <a:r>
              <a:rPr lang="en-US"/>
              <a:t>/ to recognize a plural item?</a:t>
            </a: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How confident are Andalusians and Mexicans as they evaluate the novel allophones as markers of /-s/ + voiced stops?</a:t>
            </a:r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6A702-4CAF-A61B-5A9F-0F88303E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07DF8-C50B-E252-2713-824E6196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0ADE2-1D17-751B-D9A1-1F4EA67F9715}"/>
              </a:ext>
            </a:extLst>
          </p:cNvPr>
          <p:cNvSpPr txBox="1"/>
          <p:nvPr/>
        </p:nvSpPr>
        <p:spPr>
          <a:xfrm>
            <a:off x="10825316" y="2172928"/>
            <a:ext cx="10717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cs typeface="Calibri"/>
              </a:rPr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A0F96-1686-5D24-49DE-1EAA931121AD}"/>
              </a:ext>
            </a:extLst>
          </p:cNvPr>
          <p:cNvSpPr txBox="1"/>
          <p:nvPr/>
        </p:nvSpPr>
        <p:spPr>
          <a:xfrm>
            <a:off x="10825315" y="3598605"/>
            <a:ext cx="10717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cs typeface="Calibri"/>
              </a:rPr>
              <a:t>NO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F3318-B0E2-1E02-423A-BFC15C863927}"/>
              </a:ext>
            </a:extLst>
          </p:cNvPr>
          <p:cNvSpPr txBox="1"/>
          <p:nvPr/>
        </p:nvSpPr>
        <p:spPr>
          <a:xfrm>
            <a:off x="10466437" y="5009534"/>
            <a:ext cx="23794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cs typeface="Calibri"/>
              </a:rPr>
              <a:t>VARIABLY</a:t>
            </a:r>
          </a:p>
        </p:txBody>
      </p:sp>
    </p:spTree>
    <p:extLst>
      <p:ext uri="{BB962C8B-B14F-4D97-AF65-F5344CB8AC3E}">
        <p14:creationId xmlns:p14="http://schemas.microsoft.com/office/powerpoint/2010/main" val="27973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1BA7-DC87-5F8B-95D9-0CB19706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Segmental contrast maintenance </a:t>
            </a:r>
            <a:endParaRPr lang="en-US" dirty="0" err="1">
              <a:ea typeface="Calibri Light"/>
              <a:cs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93161-FCD3-8842-8D05-0FC1C5F6E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" y="1633670"/>
            <a:ext cx="5181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200">
                <a:latin typeface="Calibri Light"/>
                <a:ea typeface="Calibri Light"/>
                <a:cs typeface="Calibri Light"/>
              </a:rPr>
              <a:t>Melero and Cisneros (2020)</a:t>
            </a:r>
            <a:endParaRPr lang="en-US"/>
          </a:p>
          <a:p>
            <a:pPr lvl="1"/>
            <a:r>
              <a:rPr lang="en-US"/>
              <a:t>Spanish phonological taps and trills with a single closure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Single closures (taps) with a closure duration &lt; 50 </a:t>
            </a:r>
            <a:r>
              <a:rPr lang="en-US" err="1"/>
              <a:t>ms</a:t>
            </a:r>
            <a:r>
              <a:rPr lang="en-US"/>
              <a:t> are perceived as a phonemic tap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Single closures (taps) with a closure duration &gt; 50 </a:t>
            </a:r>
            <a:r>
              <a:rPr lang="en-US" err="1"/>
              <a:t>ms</a:t>
            </a:r>
            <a:r>
              <a:rPr lang="en-US"/>
              <a:t> are perceived as a phonemic trill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Contrast is maintained by the  amount of closure duration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81E8F-761D-7813-366F-A639391C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542E5-8C02-3B33-F4CE-5F9F994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12" name="Picture 11" descr="A diagram of sound waves&#10;&#10;Description automatically generated with low confidence">
            <a:extLst>
              <a:ext uri="{FF2B5EF4-FFF2-40B4-BE49-F238E27FC236}">
                <a16:creationId xmlns:a16="http://schemas.microsoft.com/office/drawing/2014/main" id="{C25369FA-8624-9728-7ED6-ADA2F4F63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28" y="1691893"/>
            <a:ext cx="712569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E59A-06F6-877A-8D9B-C4E6DCD4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Debucalization</a:t>
            </a:r>
            <a:r>
              <a:rPr lang="en-US">
                <a:cs typeface="Calibri Light"/>
              </a:rPr>
              <a:t> of /-s/ 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 -&gt; [h], [ɦ], [ʔ], [0]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7BE00-2019-6668-E7D2-53EFD37B8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The reduction of /s/ in coda position has been widely reported to occur in many different varieties of Spanish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Specifically, this lenition process has been described to result in </a:t>
            </a:r>
          </a:p>
          <a:p>
            <a:pPr lvl="1"/>
            <a:r>
              <a:rPr lang="en-US" dirty="0">
                <a:ea typeface="Calibri"/>
                <a:cs typeface="Calibri"/>
              </a:rPr>
              <a:t>an aspirated </a:t>
            </a:r>
            <a:r>
              <a:rPr lang="en-US">
                <a:ea typeface="Calibri"/>
                <a:cs typeface="Calibri"/>
              </a:rPr>
              <a:t>variant [1, 2, 3]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a voiced </a:t>
            </a:r>
            <a:r>
              <a:rPr lang="en-US">
                <a:ea typeface="Calibri"/>
                <a:cs typeface="Calibri"/>
              </a:rPr>
              <a:t>variant [4]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a glottal </a:t>
            </a:r>
            <a:r>
              <a:rPr lang="en-US">
                <a:ea typeface="Calibri"/>
                <a:cs typeface="Calibri"/>
              </a:rPr>
              <a:t>occlusion [5, 6] or </a:t>
            </a:r>
            <a:r>
              <a:rPr lang="en-US" dirty="0">
                <a:ea typeface="Calibri"/>
                <a:cs typeface="Calibri"/>
              </a:rPr>
              <a:t>as a</a:t>
            </a:r>
          </a:p>
          <a:p>
            <a:pPr lvl="1"/>
            <a:r>
              <a:rPr lang="en-US" dirty="0">
                <a:ea typeface="Calibri"/>
                <a:cs typeface="Calibri"/>
              </a:rPr>
              <a:t>total </a:t>
            </a:r>
            <a:r>
              <a:rPr lang="en-US">
                <a:ea typeface="Calibri"/>
                <a:cs typeface="Calibri"/>
              </a:rPr>
              <a:t>elision [7], (see also [8] for a complete overview of /s/ variation in Spanish)</a:t>
            </a:r>
          </a:p>
          <a:p>
            <a:pPr lvl="1"/>
            <a:endParaRPr lang="en-US" dirty="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8DDF8-103D-BEF8-46FB-037C2EFB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D3907-2616-A65B-507B-14D6B1CA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15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20CC-1892-9D4D-4079-CAAAE5DF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7" y="376759"/>
            <a:ext cx="12039599" cy="1337196"/>
          </a:xfrm>
        </p:spPr>
        <p:txBody>
          <a:bodyPr/>
          <a:lstStyle/>
          <a:p>
            <a:r>
              <a:rPr lang="en-US" dirty="0">
                <a:cs typeface="Calibri Light"/>
              </a:rPr>
              <a:t>Discussion: contrast through compensation processes of multiple phonemes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7B07-6275-E585-B55A-FC3F35773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20" y="1893013"/>
            <a:ext cx="114227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Compensatory lengthening is a well-known compensatory process in English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hæt</a:t>
            </a:r>
            <a:r>
              <a:rPr lang="en-US" dirty="0"/>
              <a:t>/ -&gt; [</a:t>
            </a:r>
            <a:r>
              <a:rPr lang="en-US" dirty="0" err="1"/>
              <a:t>hæ</a:t>
            </a:r>
            <a:r>
              <a:rPr lang="en-US" dirty="0"/>
              <a:t> ̚ ] versus /</a:t>
            </a:r>
            <a:r>
              <a:rPr lang="en-US" dirty="0" err="1"/>
              <a:t>hæd</a:t>
            </a:r>
            <a:r>
              <a:rPr lang="en-US" dirty="0"/>
              <a:t>/ -&gt; [</a:t>
            </a:r>
            <a:r>
              <a:rPr lang="en-US" dirty="0" err="1"/>
              <a:t>hæ</a:t>
            </a:r>
            <a:r>
              <a:rPr lang="en-US" dirty="0"/>
              <a:t>ː ̚ ]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Coda liquid reduction and voiced stop </a:t>
            </a:r>
            <a:r>
              <a:rPr lang="en-US" dirty="0" err="1"/>
              <a:t>gemmination</a:t>
            </a:r>
            <a:r>
              <a:rPr lang="en-US" dirty="0"/>
              <a:t> is documented in Cuba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/seɾ.be.sa/ -&gt; [</a:t>
            </a:r>
            <a:r>
              <a:rPr lang="en-US" dirty="0" err="1"/>
              <a:t>se.b:e.sa</a:t>
            </a:r>
            <a:r>
              <a:rPr lang="en-US" dirty="0"/>
              <a:t>]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Andalusian voiceless stop aspiration from a previous /s/ can also be viewed as a compensatory process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/</a:t>
            </a:r>
            <a:r>
              <a:rPr lang="en-US" dirty="0" err="1"/>
              <a:t>pa.ta</a:t>
            </a:r>
            <a:r>
              <a:rPr lang="en-US" dirty="0"/>
              <a:t>/ -&gt; [</a:t>
            </a:r>
            <a:r>
              <a:rPr lang="en-US" dirty="0" err="1"/>
              <a:t>pa.ta</a:t>
            </a:r>
            <a:r>
              <a:rPr lang="en-US" dirty="0"/>
              <a:t>] versus /</a:t>
            </a:r>
            <a:r>
              <a:rPr lang="en-US" dirty="0" err="1"/>
              <a:t>pas.ta</a:t>
            </a:r>
            <a:r>
              <a:rPr lang="en-US" dirty="0"/>
              <a:t>/ -&gt; [</a:t>
            </a:r>
            <a:r>
              <a:rPr lang="en-US" dirty="0" err="1"/>
              <a:t>pa.t</a:t>
            </a:r>
            <a:r>
              <a:rPr lang="en-US" baseline="30000" dirty="0" err="1"/>
              <a:t>h</a:t>
            </a:r>
            <a:r>
              <a:rPr lang="en-US" dirty="0" err="1"/>
              <a:t>a</a:t>
            </a:r>
            <a:r>
              <a:rPr lang="en-US" dirty="0"/>
              <a:t>]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New finding: Andalusian /s/ + voiced stop as fricative phonemes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F07CB-E9DE-2BB1-465B-12B34703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3FDF5-61D7-11D0-619B-F9922D4F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58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ipart, silhouette, design, creativity&#10;&#10;Description automatically generated">
            <a:extLst>
              <a:ext uri="{FF2B5EF4-FFF2-40B4-BE49-F238E27FC236}">
                <a16:creationId xmlns:a16="http://schemas.microsoft.com/office/drawing/2014/main" id="{FBC6E032-38E4-FB12-2D8D-EF12B63A9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" y="2823174"/>
            <a:ext cx="3393395" cy="4034826"/>
          </a:xfrm>
          <a:prstGeom prst="rect">
            <a:avLst/>
          </a:prstGeom>
        </p:spPr>
      </p:pic>
      <p:pic>
        <p:nvPicPr>
          <p:cNvPr id="23" name="Picture 22" descr="A black and white speech bubble&#10;&#10;Description automatically generated with low confidence">
            <a:extLst>
              <a:ext uri="{FF2B5EF4-FFF2-40B4-BE49-F238E27FC236}">
                <a16:creationId xmlns:a16="http://schemas.microsoft.com/office/drawing/2014/main" id="{E62EF38C-92BF-69EA-D5BB-099F66368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490" y="-1"/>
            <a:ext cx="3662546" cy="3017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AE4577-13A1-D226-55F0-EB589591803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0" y="14860"/>
            <a:ext cx="3657600" cy="3017520"/>
          </a:xfrm>
          <a:prstGeom prst="rect">
            <a:avLst/>
          </a:prstGeom>
        </p:spPr>
      </p:pic>
      <p:pic>
        <p:nvPicPr>
          <p:cNvPr id="5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F9E0931B-7DD2-9AE7-7A5A-63711528C6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11" y="3083651"/>
            <a:ext cx="3234263" cy="3791895"/>
          </a:xfrm>
          <a:prstGeom prst="rect">
            <a:avLst/>
          </a:prstGeom>
        </p:spPr>
      </p:pic>
      <p:pic>
        <p:nvPicPr>
          <p:cNvPr id="6" name="AdobeStock_599579776">
            <a:hlinkClick r:id="" action="ppaction://media"/>
            <a:extLst>
              <a:ext uri="{FF2B5EF4-FFF2-40B4-BE49-F238E27FC236}">
                <a16:creationId xmlns:a16="http://schemas.microsoft.com/office/drawing/2014/main" id="{9AA6AD20-F770-4AC9-A9FA-BAE0360DC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21127055">
            <a:off x="3852371" y="4038653"/>
            <a:ext cx="4734806" cy="1464906"/>
          </a:xfrm>
          <a:prstGeom prst="rect">
            <a:avLst/>
          </a:prstGeom>
        </p:spPr>
      </p:pic>
      <p:pic>
        <p:nvPicPr>
          <p:cNvPr id="11" name="Picture 10" descr="A group of cows standing in a field&#10;&#10;Description automatically generated with medium confidence">
            <a:extLst>
              <a:ext uri="{FF2B5EF4-FFF2-40B4-BE49-F238E27FC236}">
                <a16:creationId xmlns:a16="http://schemas.microsoft.com/office/drawing/2014/main" id="{5F8BBF88-C31E-B0F8-765F-13E7716394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8" y="666750"/>
            <a:ext cx="2245179" cy="1257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E92136-F08F-8261-86FB-D23085F291C7}"/>
              </a:ext>
            </a:extLst>
          </p:cNvPr>
          <p:cNvSpPr txBox="1"/>
          <p:nvPr/>
        </p:nvSpPr>
        <p:spPr>
          <a:xfrm rot="21228961">
            <a:off x="4052049" y="361904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/>
              <a:t>[ u. n a.</a:t>
            </a:r>
            <a:r>
              <a:rPr lang="pt-BR" sz="3600" b="1"/>
              <a:t> v </a:t>
            </a:r>
            <a:r>
              <a:rPr lang="pt-BR" sz="3600"/>
              <a:t>a. k a ]</a:t>
            </a:r>
            <a:endParaRPr lang="en-US" sz="3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C3A28-D6B2-62B2-9B1A-F2A7D0C1C2F7}"/>
              </a:ext>
            </a:extLst>
          </p:cNvPr>
          <p:cNvSpPr txBox="1"/>
          <p:nvPr/>
        </p:nvSpPr>
        <p:spPr>
          <a:xfrm>
            <a:off x="865168" y="3711381"/>
            <a:ext cx="164543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[v] = /sb/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7111-54BF-BC9B-2854-79BEBD982287}"/>
              </a:ext>
            </a:extLst>
          </p:cNvPr>
          <p:cNvSpPr txBox="1"/>
          <p:nvPr/>
        </p:nvSpPr>
        <p:spPr>
          <a:xfrm>
            <a:off x="10289938" y="3793444"/>
            <a:ext cx="15026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[v] = /sb/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CF4D28-1EA5-160D-D01C-D8B030117851}"/>
              </a:ext>
            </a:extLst>
          </p:cNvPr>
          <p:cNvSpPr txBox="1"/>
          <p:nvPr/>
        </p:nvSpPr>
        <p:spPr>
          <a:xfrm>
            <a:off x="10161000" y="5638701"/>
            <a:ext cx="138621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Andalusian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D1A84-C848-7E18-43B0-30674105D972}"/>
              </a:ext>
            </a:extLst>
          </p:cNvPr>
          <p:cNvSpPr txBox="1"/>
          <p:nvPr/>
        </p:nvSpPr>
        <p:spPr>
          <a:xfrm>
            <a:off x="865168" y="5611555"/>
            <a:ext cx="140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Andalusian</a:t>
            </a:r>
            <a:r>
              <a:rPr lang="en-US" sz="2000"/>
              <a:t> </a:t>
            </a:r>
          </a:p>
        </p:txBody>
      </p:sp>
      <p:pic>
        <p:nvPicPr>
          <p:cNvPr id="2" name="Picture 1" descr="A group of cows standing in a field&#10;&#10;Description automatically generated with medium confidence">
            <a:extLst>
              <a:ext uri="{FF2B5EF4-FFF2-40B4-BE49-F238E27FC236}">
                <a16:creationId xmlns:a16="http://schemas.microsoft.com/office/drawing/2014/main" id="{837626BA-6980-E1A9-470C-369C0800C4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958" y="666749"/>
            <a:ext cx="2245179" cy="1257300"/>
          </a:xfrm>
          <a:prstGeom prst="rect">
            <a:avLst/>
          </a:prstGeom>
        </p:spPr>
      </p:pic>
      <p:pic>
        <p:nvPicPr>
          <p:cNvPr id="7" name="SA-vaca-c">
            <a:hlinkClick r:id="" action="ppaction://media"/>
            <a:extLst>
              <a:ext uri="{FF2B5EF4-FFF2-40B4-BE49-F238E27FC236}">
                <a16:creationId xmlns:a16="http://schemas.microsoft.com/office/drawing/2014/main" id="{206A38D4-EE7E-5540-7151-F4EB43D5774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36341" y="3732806"/>
            <a:ext cx="730250" cy="73025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72B7BC-C03A-DA91-3F00-287162E45C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9159" y="240231"/>
            <a:ext cx="2525969" cy="1684082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B72180-38B2-1FC0-F32F-C7A9D7B0F2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4682" y="6041264"/>
            <a:ext cx="1021634" cy="681192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A70367D-837D-5EE4-BC2D-B4A1249EB8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120" y="6041263"/>
            <a:ext cx="1021634" cy="6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ipart, silhouette, design, creativity&#10;&#10;Description automatically generated">
            <a:extLst>
              <a:ext uri="{FF2B5EF4-FFF2-40B4-BE49-F238E27FC236}">
                <a16:creationId xmlns:a16="http://schemas.microsoft.com/office/drawing/2014/main" id="{FBC6E032-38E4-FB12-2D8D-EF12B63A9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" y="2823174"/>
            <a:ext cx="3393395" cy="4034826"/>
          </a:xfrm>
          <a:prstGeom prst="rect">
            <a:avLst/>
          </a:prstGeom>
        </p:spPr>
      </p:pic>
      <p:pic>
        <p:nvPicPr>
          <p:cNvPr id="23" name="Picture 22" descr="A black and white speech bubble&#10;&#10;Description automatically generated with low confidence">
            <a:extLst>
              <a:ext uri="{FF2B5EF4-FFF2-40B4-BE49-F238E27FC236}">
                <a16:creationId xmlns:a16="http://schemas.microsoft.com/office/drawing/2014/main" id="{E62EF38C-92BF-69EA-D5BB-099F66368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24" y="-1"/>
            <a:ext cx="3662546" cy="3017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AE4577-13A1-D226-55F0-EB589591803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0" y="14860"/>
            <a:ext cx="3657600" cy="3017520"/>
          </a:xfrm>
          <a:prstGeom prst="rect">
            <a:avLst/>
          </a:prstGeom>
        </p:spPr>
      </p:pic>
      <p:pic>
        <p:nvPicPr>
          <p:cNvPr id="5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F9E0931B-7DD2-9AE7-7A5A-63711528C6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11" y="3083651"/>
            <a:ext cx="3234263" cy="3791895"/>
          </a:xfrm>
          <a:prstGeom prst="rect">
            <a:avLst/>
          </a:prstGeom>
        </p:spPr>
      </p:pic>
      <p:pic>
        <p:nvPicPr>
          <p:cNvPr id="6" name="AdobeStock_599579776">
            <a:hlinkClick r:id="" action="ppaction://media"/>
            <a:extLst>
              <a:ext uri="{FF2B5EF4-FFF2-40B4-BE49-F238E27FC236}">
                <a16:creationId xmlns:a16="http://schemas.microsoft.com/office/drawing/2014/main" id="{9AA6AD20-F770-4AC9-A9FA-BAE0360DC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21127055">
            <a:off x="3852371" y="4038653"/>
            <a:ext cx="4734806" cy="1464906"/>
          </a:xfrm>
          <a:prstGeom prst="rect">
            <a:avLst/>
          </a:prstGeom>
        </p:spPr>
      </p:pic>
      <p:pic>
        <p:nvPicPr>
          <p:cNvPr id="13" name="Picture 12" descr="A cow standing in a field&#10;&#10;Description automatically generated with medium confidence">
            <a:extLst>
              <a:ext uri="{FF2B5EF4-FFF2-40B4-BE49-F238E27FC236}">
                <a16:creationId xmlns:a16="http://schemas.microsoft.com/office/drawing/2014/main" id="{25FF7F80-4962-71D4-6C67-E45004B984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45757"/>
            <a:ext cx="1840094" cy="1378293"/>
          </a:xfrm>
          <a:prstGeom prst="rect">
            <a:avLst/>
          </a:prstGeom>
        </p:spPr>
      </p:pic>
      <p:pic>
        <p:nvPicPr>
          <p:cNvPr id="11" name="Picture 10" descr="A group of cows standing in a field&#10;&#10;Description automatically generated with medium confidence">
            <a:extLst>
              <a:ext uri="{FF2B5EF4-FFF2-40B4-BE49-F238E27FC236}">
                <a16:creationId xmlns:a16="http://schemas.microsoft.com/office/drawing/2014/main" id="{5F8BBF88-C31E-B0F8-765F-13E7716394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8" y="666750"/>
            <a:ext cx="2245179" cy="1257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E92136-F08F-8261-86FB-D23085F291C7}"/>
              </a:ext>
            </a:extLst>
          </p:cNvPr>
          <p:cNvSpPr txBox="1"/>
          <p:nvPr/>
        </p:nvSpPr>
        <p:spPr>
          <a:xfrm rot="21228961">
            <a:off x="4052049" y="361904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/>
              <a:t>[ u. n a.</a:t>
            </a:r>
            <a:r>
              <a:rPr lang="pt-BR" sz="3600" b="1"/>
              <a:t> v </a:t>
            </a:r>
            <a:r>
              <a:rPr lang="pt-BR" sz="3600"/>
              <a:t>a. k a ]</a:t>
            </a:r>
            <a:endParaRPr lang="en-US" sz="3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C3A28-D6B2-62B2-9B1A-F2A7D0C1C2F7}"/>
              </a:ext>
            </a:extLst>
          </p:cNvPr>
          <p:cNvSpPr txBox="1"/>
          <p:nvPr/>
        </p:nvSpPr>
        <p:spPr>
          <a:xfrm>
            <a:off x="865168" y="3711381"/>
            <a:ext cx="164543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[v] = /sb/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7111-54BF-BC9B-2854-79BEBD982287}"/>
              </a:ext>
            </a:extLst>
          </p:cNvPr>
          <p:cNvSpPr txBox="1"/>
          <p:nvPr/>
        </p:nvSpPr>
        <p:spPr>
          <a:xfrm>
            <a:off x="10241042" y="3778056"/>
            <a:ext cx="120728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[v] = /b/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CF4D28-1EA5-160D-D01C-D8B030117851}"/>
              </a:ext>
            </a:extLst>
          </p:cNvPr>
          <p:cNvSpPr txBox="1"/>
          <p:nvPr/>
        </p:nvSpPr>
        <p:spPr>
          <a:xfrm>
            <a:off x="10352953" y="5621251"/>
            <a:ext cx="109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Mexican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D1A84-C848-7E18-43B0-30674105D972}"/>
              </a:ext>
            </a:extLst>
          </p:cNvPr>
          <p:cNvSpPr txBox="1"/>
          <p:nvPr/>
        </p:nvSpPr>
        <p:spPr>
          <a:xfrm>
            <a:off x="865168" y="5640639"/>
            <a:ext cx="140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Andalusian</a:t>
            </a:r>
            <a:r>
              <a:rPr lang="en-US" sz="2000"/>
              <a:t> </a:t>
            </a:r>
          </a:p>
        </p:txBody>
      </p:sp>
      <p:pic>
        <p:nvPicPr>
          <p:cNvPr id="31" name="Picture 30" descr="A picture containing frog&#10;&#10;Description automatically generated">
            <a:extLst>
              <a:ext uri="{FF2B5EF4-FFF2-40B4-BE49-F238E27FC236}">
                <a16:creationId xmlns:a16="http://schemas.microsoft.com/office/drawing/2014/main" id="{6966AB2C-74A7-8958-DAAB-CE6E3628C0C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239375" y="5974361"/>
            <a:ext cx="1294063" cy="747616"/>
          </a:xfrm>
          <a:prstGeom prst="rect">
            <a:avLst/>
          </a:prstGeom>
        </p:spPr>
      </p:pic>
      <p:pic>
        <p:nvPicPr>
          <p:cNvPr id="2" name="Picture 1" descr="A picture containing frog&#10;&#10;Description automatically generated">
            <a:extLst>
              <a:ext uri="{FF2B5EF4-FFF2-40B4-BE49-F238E27FC236}">
                <a16:creationId xmlns:a16="http://schemas.microsoft.com/office/drawing/2014/main" id="{05CB5BE0-7A02-7ADF-52A7-E9E02032E68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96000" y="262758"/>
            <a:ext cx="2384209" cy="1367666"/>
          </a:xfrm>
          <a:prstGeom prst="rect">
            <a:avLst/>
          </a:prstGeom>
        </p:spPr>
      </p:pic>
      <p:pic>
        <p:nvPicPr>
          <p:cNvPr id="7" name="SA-vaca-c">
            <a:hlinkClick r:id="" action="ppaction://media"/>
            <a:extLst>
              <a:ext uri="{FF2B5EF4-FFF2-40B4-BE49-F238E27FC236}">
                <a16:creationId xmlns:a16="http://schemas.microsoft.com/office/drawing/2014/main" id="{252F807A-2FF7-BAA7-DD54-758411D4DFA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682875" y="3808424"/>
            <a:ext cx="730250" cy="730250"/>
          </a:xfrm>
          <a:prstGeom prst="rect">
            <a:avLst/>
          </a:prstGeom>
        </p:spPr>
      </p:pic>
      <p:pic>
        <p:nvPicPr>
          <p:cNvPr id="8" name="SA-aVa">
            <a:hlinkClick r:id="" action="ppaction://media"/>
            <a:extLst>
              <a:ext uri="{FF2B5EF4-FFF2-40B4-BE49-F238E27FC236}">
                <a16:creationId xmlns:a16="http://schemas.microsoft.com/office/drawing/2014/main" id="{6B7C1944-1F43-7D0A-C7D7-895D1DFB7DF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682875" y="5675615"/>
            <a:ext cx="730250" cy="73025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4DA624-0EFD-B31F-6BAD-3C567696A53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3534" y="6041264"/>
            <a:ext cx="1021634" cy="6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4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6CEF-FB10-59CA-62AC-F6976E27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Discussion: Opaque versus transparent compensation processes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DCD98-2F4D-A4E8-8D2C-87DAD73D8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We often discuss the </a:t>
            </a:r>
            <a:r>
              <a:rPr lang="en-US" i="1" dirty="0"/>
              <a:t>how</a:t>
            </a:r>
            <a:r>
              <a:rPr lang="en-US" dirty="0"/>
              <a:t> of sound change</a:t>
            </a:r>
          </a:p>
          <a:p>
            <a:pPr lvl="1"/>
            <a:r>
              <a:rPr lang="en-US" dirty="0"/>
              <a:t>Lenition processes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Articulatory in gestural (re-)timing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err="1">
                <a:ea typeface="Calibri"/>
                <a:cs typeface="Calibri"/>
              </a:rPr>
              <a:t>Gemmination</a:t>
            </a:r>
            <a:endParaRPr lang="en-US"/>
          </a:p>
          <a:p>
            <a:pPr lvl="1"/>
            <a:r>
              <a:rPr lang="en-US" dirty="0">
                <a:ea typeface="Calibri"/>
                <a:cs typeface="Calibri"/>
              </a:rPr>
              <a:t>Nasalization</a:t>
            </a:r>
          </a:p>
          <a:p>
            <a:pPr lvl="1"/>
            <a:r>
              <a:rPr lang="en-US" dirty="0">
                <a:ea typeface="Calibri"/>
                <a:cs typeface="Calibri"/>
              </a:rPr>
              <a:t>Devoicing</a:t>
            </a:r>
          </a:p>
          <a:p>
            <a:pPr lvl="1"/>
            <a:r>
              <a:rPr lang="en-US" dirty="0">
                <a:ea typeface="Calibri"/>
                <a:cs typeface="Calibri"/>
              </a:rPr>
              <a:t>Fortition</a:t>
            </a:r>
          </a:p>
          <a:p>
            <a:pPr lvl="1"/>
            <a:endParaRPr lang="en-US">
              <a:ea typeface="Calibri"/>
              <a:cs typeface="Calibri"/>
            </a:endParaRPr>
          </a:p>
          <a:p>
            <a:r>
              <a:rPr lang="en-US" dirty="0"/>
              <a:t>Our goal was to explore the result of a phonological process similar to claims of </a:t>
            </a:r>
            <a:r>
              <a:rPr lang="en-US" b="1" i="1" dirty="0"/>
              <a:t>neutralization</a:t>
            </a:r>
            <a:endParaRPr lang="en-US" b="1" i="1" dirty="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This </a:t>
            </a:r>
            <a:r>
              <a:rPr lang="en-US" dirty="0" err="1">
                <a:ea typeface="Calibri"/>
                <a:cs typeface="Calibri"/>
              </a:rPr>
              <a:t>fricativization</a:t>
            </a:r>
            <a:r>
              <a:rPr lang="en-US" dirty="0">
                <a:ea typeface="Calibri"/>
                <a:cs typeface="Calibri"/>
              </a:rPr>
              <a:t> process results </a:t>
            </a:r>
            <a:r>
              <a:rPr lang="en-US">
                <a:ea typeface="Calibri"/>
                <a:cs typeface="Calibri"/>
              </a:rPr>
              <a:t>in a phonemic contrast </a:t>
            </a:r>
            <a:r>
              <a:rPr lang="en-US" dirty="0">
                <a:ea typeface="Calibri"/>
                <a:cs typeface="Calibri"/>
              </a:rPr>
              <a:t>for </a:t>
            </a:r>
            <a:r>
              <a:rPr lang="en-US">
                <a:ea typeface="Calibri"/>
                <a:cs typeface="Calibri"/>
              </a:rPr>
              <a:t>Andalusian listeners, while it is neutralized or non contrastive for Mexican listeners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8FF9E-98E3-9F1A-0BC9-369BF9EF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7478D-09EB-FB87-AC1B-9CEEC0E1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13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5E6C0-4810-0DDB-4700-384FDE54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687" y="-57886"/>
            <a:ext cx="9673841" cy="3035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C49831-A4FF-FDD6-A8D4-ECDBEF4D21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67" y="3647323"/>
            <a:ext cx="2649428" cy="3210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90180-C3D4-F014-57CC-09B1B0E88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93" y="279609"/>
            <a:ext cx="3248757" cy="243343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FA54CF8-68C1-A5EE-7B71-E84DD311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65" y="2545373"/>
            <a:ext cx="3091547" cy="1600200"/>
          </a:xfrm>
        </p:spPr>
        <p:txBody>
          <a:bodyPr>
            <a:normAutofit fontScale="90000"/>
          </a:bodyPr>
          <a:lstStyle/>
          <a:p>
            <a:r>
              <a:rPr lang="en-US"/>
              <a:t>Transparency versus </a:t>
            </a:r>
            <a:r>
              <a:rPr lang="en-US" b="1" i="1" u="sng"/>
              <a:t>opacity</a:t>
            </a:r>
            <a:r>
              <a:rPr lang="en-US" b="1"/>
              <a:t> </a:t>
            </a:r>
            <a:r>
              <a:rPr lang="en-US"/>
              <a:t>of the phonological process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B26A1CF-1650-38CB-D697-5DA8DCCFC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65" y="4222222"/>
            <a:ext cx="3932237" cy="17566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The fricative productions are an opaque process for Mexican listeners yielding a single interpretation—singular or no /-s/</a:t>
            </a:r>
          </a:p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747181-2744-9C86-698B-BFBBC55B12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85" y="2979274"/>
            <a:ext cx="3372142" cy="6477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D86AB8-3D8F-9F08-CDB2-0493B05B5DD0}"/>
              </a:ext>
            </a:extLst>
          </p:cNvPr>
          <p:cNvSpPr txBox="1"/>
          <p:nvPr/>
        </p:nvSpPr>
        <p:spPr>
          <a:xfrm>
            <a:off x="6786181" y="3103802"/>
            <a:ext cx="501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~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3543CE4-D6DF-87A2-0129-AE7F29271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40" y="4750109"/>
            <a:ext cx="2731982" cy="1567163"/>
          </a:xfrm>
          <a:prstGeom prst="rect">
            <a:avLst/>
          </a:prstGeom>
        </p:spPr>
      </p:pic>
      <p:pic>
        <p:nvPicPr>
          <p:cNvPr id="2" name="SA-Baca-Vaca">
            <a:hlinkClick r:id="" action="ppaction://media"/>
            <a:extLst>
              <a:ext uri="{FF2B5EF4-FFF2-40B4-BE49-F238E27FC236}">
                <a16:creationId xmlns:a16="http://schemas.microsoft.com/office/drawing/2014/main" id="{ECCF3CD7-DE42-5692-7279-4F9213A93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30386" y="438428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3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49831-A4FF-FDD6-A8D4-ECDBEF4D21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67" y="3647323"/>
            <a:ext cx="2649428" cy="3210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D2A95-6B41-4564-0D53-62168BBA5A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38" y="133764"/>
            <a:ext cx="4520129" cy="3423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64E5E-880C-2ECA-36C2-D915E93B5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46992" y="112842"/>
            <a:ext cx="5221551" cy="3423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90180-C3D4-F014-57CC-09B1B0E88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5" y="799975"/>
            <a:ext cx="2466975" cy="184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B0D93-274B-50D8-9AED-F983785352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95" y="945173"/>
            <a:ext cx="2857500" cy="160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FB1BDA-9408-A2B3-A948-CA755A5288D9}"/>
              </a:ext>
            </a:extLst>
          </p:cNvPr>
          <p:cNvSpPr txBox="1"/>
          <p:nvPr/>
        </p:nvSpPr>
        <p:spPr>
          <a:xfrm>
            <a:off x="5534746" y="3112923"/>
            <a:ext cx="80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[</a:t>
            </a:r>
            <a:r>
              <a:rPr lang="es-PR" sz="2400" b="1"/>
              <a:t> β̞ ]</a:t>
            </a:r>
            <a:endParaRPr lang="en-US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878C2-235C-0414-C120-F37C80FE5D86}"/>
              </a:ext>
            </a:extLst>
          </p:cNvPr>
          <p:cNvSpPr txBox="1"/>
          <p:nvPr/>
        </p:nvSpPr>
        <p:spPr>
          <a:xfrm>
            <a:off x="7973161" y="3080243"/>
            <a:ext cx="1060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[</a:t>
            </a:r>
            <a:r>
              <a:rPr lang="es-PR" sz="2400" b="1"/>
              <a:t> v ]</a:t>
            </a:r>
            <a:endParaRPr lang="en-US" sz="2400" b="1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FA54CF8-68C1-A5EE-7B71-E84DD311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65" y="2545373"/>
            <a:ext cx="3091547" cy="1600200"/>
          </a:xfrm>
        </p:spPr>
        <p:txBody>
          <a:bodyPr>
            <a:normAutofit fontScale="90000"/>
          </a:bodyPr>
          <a:lstStyle/>
          <a:p>
            <a:r>
              <a:rPr lang="en-US" b="1" i="1" u="sng"/>
              <a:t>Transparency</a:t>
            </a:r>
            <a:r>
              <a:rPr lang="en-US"/>
              <a:t> versus opacity of the phonological process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B26A1CF-1650-38CB-D697-5DA8DCCFC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065" y="4222222"/>
            <a:ext cx="3932237" cy="17566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The fricative productions are contrastive and transparent for Andalusian listeners resulting in a /-s/ + /</a:t>
            </a:r>
            <a:r>
              <a:rPr lang="en-US" sz="2000" err="1"/>
              <a:t>bdg</a:t>
            </a:r>
            <a:r>
              <a:rPr lang="en-US" sz="2000"/>
              <a:t>/ interpretation</a:t>
            </a:r>
          </a:p>
        </p:txBody>
      </p:sp>
      <p:pic>
        <p:nvPicPr>
          <p:cNvPr id="2" name="SA-Baca-Vaca">
            <a:hlinkClick r:id="" action="ppaction://media"/>
            <a:extLst>
              <a:ext uri="{FF2B5EF4-FFF2-40B4-BE49-F238E27FC236}">
                <a16:creationId xmlns:a16="http://schemas.microsoft.com/office/drawing/2014/main" id="{FAE5D4B8-D449-FEC0-B808-782C78C75A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66402" y="4331936"/>
            <a:ext cx="730250" cy="7302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50907F-FC61-B19B-83FB-75DEED81C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3D98A3-7A9B-EE7D-417E-762E3AEE88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6942" y="4640167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06CC-EA9E-C2B3-D2B8-15A69737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44987" cy="1335930"/>
          </a:xfrm>
        </p:spPr>
        <p:txBody>
          <a:bodyPr/>
          <a:lstStyle/>
          <a:p>
            <a:r>
              <a:rPr lang="es-ES" sz="3600" err="1"/>
              <a:t>Two-way</a:t>
            </a:r>
            <a:r>
              <a:rPr lang="es-ES" sz="3600"/>
              <a:t> </a:t>
            </a:r>
            <a:r>
              <a:rPr lang="es-ES" sz="3600" err="1"/>
              <a:t>segment</a:t>
            </a:r>
            <a:r>
              <a:rPr lang="es-ES" sz="3600"/>
              <a:t> </a:t>
            </a:r>
            <a:r>
              <a:rPr lang="es-ES" sz="3600" err="1"/>
              <a:t>allophony</a:t>
            </a:r>
            <a:r>
              <a:rPr lang="es-ES" sz="3600"/>
              <a:t> and </a:t>
            </a:r>
            <a:r>
              <a:rPr lang="es-ES" sz="3600" err="1"/>
              <a:t>two-way</a:t>
            </a:r>
            <a:r>
              <a:rPr lang="es-ES" sz="3600"/>
              <a:t> </a:t>
            </a:r>
            <a:r>
              <a:rPr lang="es-ES" sz="3600" err="1"/>
              <a:t>contrast</a:t>
            </a:r>
            <a:endParaRPr lang="en-US" sz="360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CA17A-0B5A-D34B-5C8D-49AF16EC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48" y="2328381"/>
            <a:ext cx="4772990" cy="4111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B7723-E207-0B5D-3D95-80EC5AB08EB4}"/>
              </a:ext>
            </a:extLst>
          </p:cNvPr>
          <p:cNvSpPr txBox="1"/>
          <p:nvPr/>
        </p:nvSpPr>
        <p:spPr>
          <a:xfrm>
            <a:off x="2984990" y="1523005"/>
            <a:ext cx="53896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/>
              <a:t>/</a:t>
            </a:r>
            <a:r>
              <a:rPr lang="es-ES" sz="3200" err="1"/>
              <a:t>bdg</a:t>
            </a:r>
            <a:r>
              <a:rPr lang="es-ES" sz="3200"/>
              <a:t>/                     /s/ + /</a:t>
            </a:r>
            <a:r>
              <a:rPr lang="es-ES" sz="3200" err="1"/>
              <a:t>bdg</a:t>
            </a:r>
            <a:r>
              <a:rPr lang="es-ES" sz="3200"/>
              <a:t>/</a:t>
            </a:r>
            <a:endParaRPr lang="en-US" sz="3200"/>
          </a:p>
        </p:txBody>
      </p:sp>
      <p:pic>
        <p:nvPicPr>
          <p:cNvPr id="4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6DF137-698A-A105-7B3E-8FEDDC2E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012" y="3432044"/>
            <a:ext cx="2619375" cy="1743075"/>
          </a:xfrm>
          <a:prstGeom prst="rect">
            <a:avLst/>
          </a:prstGeom>
        </p:spPr>
      </p:pic>
      <p:pic>
        <p:nvPicPr>
          <p:cNvPr id="7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03C6BB-999A-B34D-9CD3-2DD98833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2" y="2350325"/>
            <a:ext cx="261937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45622-13AE-B1B0-38A2-D080F2D512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" y="4387759"/>
            <a:ext cx="2731982" cy="15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81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D147-E872-896A-EFA3-23E7C6AA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Next steps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2A8D-E939-6E6A-709D-19854A61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Production study investigating:</a:t>
            </a:r>
          </a:p>
          <a:p>
            <a:pPr lvl="1"/>
            <a:r>
              <a:rPr lang="en-US">
                <a:cs typeface="Calibri"/>
              </a:rPr>
              <a:t>Closure intensity</a:t>
            </a:r>
          </a:p>
          <a:p>
            <a:pPr lvl="1"/>
            <a:r>
              <a:rPr lang="en-US">
                <a:cs typeface="Calibri"/>
              </a:rPr>
              <a:t>Closure duration</a:t>
            </a:r>
          </a:p>
          <a:p>
            <a:pPr lvl="1"/>
            <a:r>
              <a:rPr lang="en-US">
                <a:cs typeface="Calibri"/>
              </a:rPr>
              <a:t>Voicing</a:t>
            </a:r>
          </a:p>
          <a:p>
            <a:pPr lvl="1"/>
            <a:r>
              <a:rPr lang="en-US">
                <a:cs typeface="Calibri"/>
              </a:rPr>
              <a:t>Dialectal contact</a:t>
            </a:r>
          </a:p>
          <a:p>
            <a:pPr lvl="1"/>
            <a:r>
              <a:rPr lang="en-US">
                <a:cs typeface="Calibri"/>
              </a:rPr>
              <a:t>Geographical distribution of phenomena</a:t>
            </a:r>
          </a:p>
          <a:p>
            <a:pPr lvl="1"/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Perception follow-up</a:t>
            </a:r>
          </a:p>
          <a:p>
            <a:pPr lvl="1"/>
            <a:r>
              <a:rPr lang="en-US">
                <a:ea typeface="Calibri"/>
                <a:cs typeface="Calibri"/>
              </a:rPr>
              <a:t>All the above plus...</a:t>
            </a:r>
            <a:endParaRPr lang="en-US">
              <a:cs typeface="Calibri"/>
            </a:endParaRPr>
          </a:p>
          <a:p>
            <a:pPr lvl="2"/>
            <a:r>
              <a:rPr lang="en-US">
                <a:ea typeface="Calibri" panose="020F0502020204030204"/>
                <a:cs typeface="Calibri"/>
              </a:rPr>
              <a:t>Evaluations of language attitudes for each of the fricative phonemes</a:t>
            </a:r>
          </a:p>
          <a:p>
            <a:endParaRPr lang="en-US">
              <a:ea typeface="Calibri" panose="020F0502020204030204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5A749-F47F-8B0E-795A-C83D22F82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9BA04-FECC-4F41-7DCD-D8CCD973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04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B132-A7FC-C858-CB05-63009CC0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8ECF1-054B-0524-76A0-351FA6577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>
                <a:latin typeface="Arial"/>
                <a:cs typeface="Arial"/>
              </a:rPr>
              <a:t>Andalusians associate a voiced fricative [ v ð ɣ ] with the </a:t>
            </a:r>
            <a:r>
              <a:rPr lang="en-US" err="1">
                <a:latin typeface="Arial"/>
                <a:cs typeface="Arial"/>
              </a:rPr>
              <a:t>heterosyllabic</a:t>
            </a:r>
            <a:r>
              <a:rPr lang="en-US">
                <a:latin typeface="Arial"/>
                <a:cs typeface="Arial"/>
              </a:rPr>
              <a:t> cluster /s/ + /</a:t>
            </a:r>
            <a:r>
              <a:rPr lang="en-US" err="1">
                <a:latin typeface="Arial"/>
                <a:cs typeface="Arial"/>
              </a:rPr>
              <a:t>bdg</a:t>
            </a:r>
            <a:r>
              <a:rPr lang="en-US">
                <a:latin typeface="Arial"/>
                <a:cs typeface="Arial"/>
              </a:rPr>
              <a:t>/ to recognize a plural item – a </a:t>
            </a:r>
            <a:r>
              <a:rPr lang="en-US" b="1" i="1">
                <a:latin typeface="Arial"/>
                <a:cs typeface="Arial"/>
              </a:rPr>
              <a:t>transparent</a:t>
            </a:r>
            <a:r>
              <a:rPr lang="en-US">
                <a:latin typeface="Arial"/>
                <a:cs typeface="Arial"/>
              </a:rPr>
              <a:t> process</a:t>
            </a:r>
          </a:p>
          <a:p>
            <a:pPr marL="514350" indent="-514350">
              <a:buAutoNum type="arabicPeriod"/>
            </a:pPr>
            <a:r>
              <a:rPr lang="en-US">
                <a:latin typeface="Arial"/>
                <a:cs typeface="Arial"/>
              </a:rPr>
              <a:t>A voiced fricative [ v ð ɣ ] was </a:t>
            </a:r>
            <a:r>
              <a:rPr lang="en-US" b="1" i="1">
                <a:latin typeface="Arial"/>
                <a:cs typeface="Arial"/>
              </a:rPr>
              <a:t>opaque</a:t>
            </a:r>
            <a:r>
              <a:rPr lang="en-US">
                <a:latin typeface="Arial"/>
                <a:cs typeface="Arial"/>
              </a:rPr>
              <a:t> and not recognized as a phonemic </a:t>
            </a:r>
            <a:r>
              <a:rPr lang="en-US" err="1">
                <a:latin typeface="Arial"/>
                <a:cs typeface="Arial"/>
              </a:rPr>
              <a:t>heterosyllabic</a:t>
            </a:r>
            <a:r>
              <a:rPr lang="en-US">
                <a:latin typeface="Arial"/>
                <a:cs typeface="Arial"/>
              </a:rPr>
              <a:t> cluster /s/ + /</a:t>
            </a:r>
            <a:r>
              <a:rPr lang="en-US" err="1">
                <a:latin typeface="Arial"/>
                <a:cs typeface="Arial"/>
              </a:rPr>
              <a:t>bdg</a:t>
            </a:r>
            <a:r>
              <a:rPr lang="en-US">
                <a:latin typeface="Arial"/>
                <a:cs typeface="Arial"/>
              </a:rPr>
              <a:t>/ by Mexican listeners </a:t>
            </a:r>
          </a:p>
          <a:p>
            <a:pPr marL="514350" indent="-514350">
              <a:buAutoNum type="arabicPeriod"/>
            </a:pPr>
            <a:r>
              <a:rPr lang="en-US">
                <a:latin typeface="Arial"/>
                <a:cs typeface="Arial"/>
              </a:rPr>
              <a:t>Andalusians are generally confident in their interpretation of the plural fricative, with some variability based on voicing</a:t>
            </a:r>
            <a:endParaRPr lang="en-US">
              <a:latin typeface="Arial"/>
              <a:ea typeface="Calibri" panose="020F0502020204030204"/>
              <a:cs typeface="Arial"/>
            </a:endParaRPr>
          </a:p>
          <a:p>
            <a:pPr marL="514350" indent="-514350">
              <a:buAutoNum type="arabicPeriod"/>
            </a:pPr>
            <a:r>
              <a:rPr lang="en-US">
                <a:latin typeface="Arial"/>
                <a:cs typeface="Arial"/>
              </a:rPr>
              <a:t>Mexicans are reasonably confident, though inaccurately,  as they evaluate the novel fricative allophones as markers of /-s/ + voiced stops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127C-2649-86A8-C74E-DB481F98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3EC31-FF2A-86B4-1916-207DF9B4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32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B38E-3963-A179-5E5F-315F26CB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Acknowledgements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06F00-1E7A-0B8A-19CA-211133BCB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Our actors</a:t>
            </a:r>
          </a:p>
          <a:p>
            <a:r>
              <a:rPr lang="en-US">
                <a:ea typeface="Calibri"/>
                <a:cs typeface="Calibri"/>
              </a:rPr>
              <a:t>Friends and colleagues who shared the Qualtrics</a:t>
            </a:r>
          </a:p>
          <a:p>
            <a:r>
              <a:rPr lang="en-US">
                <a:ea typeface="Calibri"/>
                <a:cs typeface="Calibri"/>
              </a:rPr>
              <a:t>Spanish Phonetics Working Group at Indiana University 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804A8-D460-23DA-BA36-AD65A372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9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DD88-3EC9-4741-7771-26950FFC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Reduction of /-s/ and phonological processes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EB899-B1CE-727E-CA46-7A346549C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Recent work on Western Andalusian /s/ + /</a:t>
            </a:r>
            <a:r>
              <a:rPr lang="en-US" err="1">
                <a:ea typeface="Calibri"/>
                <a:cs typeface="Calibri"/>
              </a:rPr>
              <a:t>ptk</a:t>
            </a:r>
            <a:r>
              <a:rPr lang="en-US">
                <a:ea typeface="Calibri"/>
                <a:cs typeface="Calibri"/>
              </a:rPr>
              <a:t>/ clusters has found that there is an increased VOT on the following stop [9, 10, 11] (inter alia)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Eastern Andalusian Spanish has been shown to lengthen and lower the preceding vowel among other phenomena [12, 13, 14]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ABAA-AA9F-DDE4-6336-C3ABD5E4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D7B5D-201D-ADE7-8FAE-AED76C15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25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108A-ED9D-358A-FDAC-C0EAFA59F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9A7DD-0687-AE51-0804-2B3C82CB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/>
              <a:t>1. Bybee J. Lexicalization of sound change and alternating environments. In: Broe M, Pierrehumbert J, editors. Papers in Laboratory Phonology 5: Acquisition and the lexicon. Cambridge: Cambridge University Press; 2000. p. 250-268.</a:t>
            </a:r>
          </a:p>
          <a:p>
            <a:pPr marL="0" indent="0">
              <a:buNone/>
            </a:pPr>
            <a:r>
              <a:rPr lang="en-US"/>
              <a:t>2. Hualde JI. The Sounds of Spanish. New York: Cambridge University Press; 2005.</a:t>
            </a:r>
          </a:p>
          <a:p>
            <a:pPr marL="0" indent="0">
              <a:buNone/>
            </a:pPr>
            <a:r>
              <a:rPr lang="en-US"/>
              <a:t>3. Lipski JM. On the weakening of /s/ in Latin American Spanish. Zeitschrift für Dialektologie und Linguistik. 1984;31-43.</a:t>
            </a:r>
          </a:p>
          <a:p>
            <a:pPr marL="0" indent="0">
              <a:buNone/>
            </a:pPr>
            <a:r>
              <a:rPr lang="en-US"/>
              <a:t>4. Willis EW, Delgado-Díaz G, Galarza I. Contextualized Voicing of the Voiceless Posterior Fricative /h/ in Puerto Rican Spanish. In: Butragueño PM, Willis EW, Herrera Zendejas E, editors. Laboratory Approaches to Romance Phonology. Mexico City, Mexico: Cascadilla Proceedings Project; 2015. p. 52-69.</a:t>
            </a:r>
          </a:p>
          <a:p>
            <a:pPr marL="0" indent="0">
              <a:buNone/>
            </a:pPr>
            <a:r>
              <a:rPr lang="en-US"/>
              <a:t>5. Luna K. The Spanish of Ponce, Puerto Rico: A phonetic, phonological, and intonational analysis. Ph.D. Dissertation, University of California, Los Angeles; 2010.</a:t>
            </a:r>
          </a:p>
          <a:p>
            <a:pPr marL="0" indent="0">
              <a:buNone/>
            </a:pPr>
            <a:r>
              <a:rPr lang="en-US"/>
              <a:t>6. Valentín-Márquez W. La Oclusión Glotal y la Construcción Lingüística de Identidades Sociales en Puerto Rico. In: Sagarra N, Toribio J, editors. Selected Proceedings of the 9th Hispanic Linguistics Symposium. Somerville, MA: Cascadilla Proceedings Project; 2006. p. 326-341.</a:t>
            </a:r>
          </a:p>
          <a:p>
            <a:pPr marL="0" indent="0">
              <a:buNone/>
            </a:pPr>
            <a:r>
              <a:rPr lang="en-US"/>
              <a:t>7. Poplack S. The notion of plural in Puerto Rican Spanish: competing constraints on (s) deletion. In: Labov W, editor. Locating Language in Time and Space. New York: Academic Press; 1980. p. 55-67</a:t>
            </a:r>
          </a:p>
          <a:p>
            <a:pPr marL="0" indent="0">
              <a:buNone/>
            </a:pPr>
            <a:r>
              <a:rPr lang="en-US"/>
              <a:t>8. Núñez-Méndez E. Variation in Spanish /s/: Overview and New Perspectives. Languages. 2022;7:77.</a:t>
            </a:r>
          </a:p>
          <a:p>
            <a:pPr marL="0" indent="0">
              <a:buNone/>
            </a:pPr>
            <a:r>
              <a:rPr lang="en-US"/>
              <a:t>9. Torreira F. Coarticulation between Aspirated-s and Voiceless Stops in Spanish: An Interdialectal Comparison. Selected Proceedings of the 9th Hispanic Linguistics Symposium. 2006.</a:t>
            </a:r>
          </a:p>
          <a:p>
            <a:pPr marL="0" indent="0">
              <a:buNone/>
            </a:pPr>
            <a:r>
              <a:rPr lang="en-US"/>
              <a:t>10. Torreira F. Pre- and postaspirated stops in Andalusian Spanish. Segmental and Prosodic Issues in Romance Phonology. 2007:67-82.</a:t>
            </a:r>
          </a:p>
          <a:p>
            <a:pPr marL="0" indent="0">
              <a:buNone/>
            </a:pPr>
            <a:r>
              <a:rPr lang="en-US"/>
              <a:t>11. Ruch H, Peters S. On the origin of post-aspirated stops: Production and perception of/s/+ voiceless stop sequences in Andalusian Spanish. Laboratory Phonology. 2016;7:1-36.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E2CF9-C1BA-1A6E-35B2-79F7E920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26172-C441-79F4-8BA1-D0391F55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86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9B7D-8FBC-E54C-6979-FB532351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15B1D-F2E2-DF28-6B29-AD06F6011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/>
              <a:t>12. Hualde J, Sanders B. A New Hypothesis on the Origin of the Eastern Andalusian Vowel System. Annual Meeting of the Berkeley Linguistics Society. 2014;21.</a:t>
            </a:r>
          </a:p>
          <a:p>
            <a:pPr marL="0" indent="0">
              <a:buNone/>
            </a:pPr>
            <a:r>
              <a:rPr lang="en-US"/>
              <a:t>13. de Haro AH, Hajek J. Eastern Andalusian Spanish. Journal of the International Phonetic Association. 2022;52:135-56.</a:t>
            </a:r>
          </a:p>
          <a:p>
            <a:pPr marL="0" indent="0">
              <a:buNone/>
            </a:pPr>
            <a:r>
              <a:rPr lang="en-US"/>
              <a:t>14. Henriksen N. Patterns of vowel laxing and harmony in Iberian Spanish: Data from production and perception. Journal of Phonetics. 2017;63:106-26.</a:t>
            </a:r>
          </a:p>
          <a:p>
            <a:pPr marL="0" indent="0">
              <a:buNone/>
            </a:pPr>
            <a:r>
              <a:rPr lang="en-US"/>
              <a:t>15. Navarro Tomás T. Manual de pronunciación española. 19th ed. Madrid: Consejo Superior de Investigaciones Científicas; 1977.</a:t>
            </a:r>
          </a:p>
          <a:p>
            <a:pPr marL="0" indent="0">
              <a:buNone/>
            </a:pPr>
            <a:r>
              <a:rPr lang="en-US"/>
              <a:t>16. Martínez Celdrán E. Sobre la naturaleza fonética de los alófonos de/b, d, g/en español y sus distintas denominaciones. 1991.</a:t>
            </a:r>
          </a:p>
          <a:p>
            <a:pPr marL="0" indent="0">
              <a:buNone/>
            </a:pPr>
            <a:r>
              <a:rPr lang="en-US"/>
              <a:t>17. Galarza I, Delgado-Díaz G, Willis E. ¿Nuevamente/s/? Una nueva mirada a la elisión de /s/ implosiva en el español de Puerto Rico. In: 7th Workshop on Spanish Sociolinguistics, Madison, WI. 2014.</a:t>
            </a:r>
          </a:p>
          <a:p>
            <a:pPr marL="0" indent="0">
              <a:buNone/>
            </a:pPr>
            <a:r>
              <a:rPr lang="en-US"/>
              <a:t>18. Romero Gallego J. Gestural organization in Spanish: An experimental study of spirantization and aspiration. Ph.D. Dissertation, University of Connecticut; 1995.</a:t>
            </a:r>
          </a:p>
          <a:p>
            <a:pPr marL="0" indent="0">
              <a:buNone/>
            </a:pPr>
            <a:r>
              <a:rPr lang="en-US"/>
              <a:t>19. Fernández RJ. El andaluz. Arco Libros; 1999.</a:t>
            </a:r>
          </a:p>
          <a:p>
            <a:pPr marL="0" indent="0">
              <a:buNone/>
            </a:pPr>
            <a:r>
              <a:rPr lang="en-US"/>
              <a:t>20. Del Saz M. Effects of place of articulation on Spanish coda /s/ perception. In: Nebot AC, editor. Perspectivas actuales en el análisis fónico del habla. Tradición y avances en la fonética experimenta. Universitat de València: Universitat de València; 2015.</a:t>
            </a:r>
          </a:p>
          <a:p>
            <a:pPr marL="0" indent="0">
              <a:buNone/>
            </a:pPr>
            <a:r>
              <a:rPr lang="en-US"/>
              <a:t>21. Kapnoula EC, Winn MB, Kong EJ, Edwards J, McMurray B. Evaluating the sources and functions of gradiency in phoneme categorization: An individual differences approach. J Exp Psychol Hum Percept Perform. 2017;43:1594-611.</a:t>
            </a:r>
          </a:p>
          <a:p>
            <a:pPr marL="0" indent="0">
              <a:buNone/>
            </a:pPr>
            <a:r>
              <a:rPr lang="en-US"/>
              <a:t>22. Qualtrics. Provo, Utah, United States of America; 2023.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7D96A-301C-B9FF-09A4-2DAB2220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AF496-BCD9-26B7-7152-C6A1C69F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00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C373C4-F864-FC55-0649-864D2B241F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15012" y="5350017"/>
            <a:ext cx="9669865" cy="306200"/>
          </a:xfrm>
        </p:spPr>
        <p:txBody>
          <a:bodyPr lIns="45719" tIns="45719" rIns="45719" bIns="45719" anchor="t">
            <a:normAutofit fontScale="92500" lnSpcReduction="20000"/>
          </a:bodyPr>
          <a:lstStyle/>
          <a:p>
            <a:pPr algn="ctr"/>
            <a:r>
              <a:rPr lang="en-US">
                <a:hlinkClick r:id="rId2"/>
              </a:rPr>
              <a:t>sarroniz@indiana.edu</a:t>
            </a:r>
            <a:r>
              <a:rPr lang="en-US"/>
              <a:t>    </a:t>
            </a:r>
            <a:r>
              <a:rPr lang="en-US">
                <a:hlinkClick r:id="rId3"/>
              </a:rPr>
              <a:t>ewwillis@indiana.edu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51D3F-8729-4B88-3CB6-A673123C1EB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76962" y="2469930"/>
            <a:ext cx="9897303" cy="1918140"/>
          </a:xfrm>
        </p:spPr>
        <p:txBody>
          <a:bodyPr lIns="50800" tIns="50800" rIns="50800" bIns="50800" anchor="t">
            <a:normAutofit/>
          </a:bodyPr>
          <a:lstStyle/>
          <a:p>
            <a:pPr marL="319405" algn="ctr"/>
            <a:r>
              <a:rPr lang="en-US"/>
              <a:t>¡Muchas gracias!</a:t>
            </a:r>
          </a:p>
          <a:p>
            <a:pPr marL="319405" algn="ctr"/>
            <a:r>
              <a:rPr lang="en-US"/>
              <a:t>[ˈmu.tʃa.ˈɣɾa.</a:t>
            </a:r>
            <a:r>
              <a:rPr lang="el-GR"/>
              <a:t>θ</a:t>
            </a:r>
            <a:r>
              <a:rPr lang="en-US"/>
              <a:t>i̯aʰ]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6A847-13C8-BE55-A015-1803844B50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135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64BF2A-6AE8-070D-D58A-18A23C2B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Spirantization or reduction of /b d g/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516999-92B9-B78C-6D0C-3B94FED117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ea typeface="Calibri"/>
                <a:cs typeface="Calibri"/>
              </a:rPr>
              <a:t>Traditional research of Spanish describes spirantization in terms of two distinct allophones in complementary distribution [15]</a:t>
            </a:r>
          </a:p>
          <a:p>
            <a:r>
              <a:rPr lang="en-US">
                <a:ea typeface="Calibri"/>
                <a:cs typeface="Calibri"/>
              </a:rPr>
              <a:t>The stop allophones [b d g] are found after pause, after a nasal, and, in the case of /d/, also after a lateral</a:t>
            </a:r>
          </a:p>
          <a:p>
            <a:r>
              <a:rPr lang="en-US">
                <a:ea typeface="Calibri"/>
                <a:cs typeface="Calibri"/>
              </a:rPr>
              <a:t>While the approximant allophones [β̞ </a:t>
            </a:r>
            <a:r>
              <a:rPr lang="en-US" err="1">
                <a:ea typeface="Calibri"/>
                <a:cs typeface="Calibri"/>
              </a:rPr>
              <a:t>ð</a:t>
            </a:r>
            <a:r>
              <a:rPr lang="en-US">
                <a:ea typeface="Calibri"/>
                <a:cs typeface="Calibri"/>
              </a:rPr>
              <a:t>̞ </a:t>
            </a:r>
            <a:r>
              <a:rPr lang="en-US" err="1">
                <a:ea typeface="Calibri"/>
                <a:cs typeface="Calibri"/>
              </a:rPr>
              <a:t>ɣ</a:t>
            </a:r>
            <a:r>
              <a:rPr lang="en-US">
                <a:ea typeface="Calibri"/>
                <a:cs typeface="Calibri"/>
              </a:rPr>
              <a:t>̞] are found elsewhere [16]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8C2AB1-B116-36AC-E9FA-87F118668A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596" y="1825625"/>
            <a:ext cx="5573612" cy="4344576"/>
          </a:xfrm>
          <a:ln w="57150">
            <a:solidFill>
              <a:srgbClr val="00B0F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F9A84-3785-5D53-E13D-BE4DAA84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5CED0-6289-C438-9CEB-A01C6740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418E-1367-A12D-5BA5-2380A393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Puerto Rican /s/ + /bdg/ [17]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FA62-C8AA-9129-5854-197231C79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Coda /s/ + /</a:t>
            </a:r>
            <a:r>
              <a:rPr lang="en-US" err="1"/>
              <a:t>bdg</a:t>
            </a:r>
            <a:r>
              <a:rPr lang="en-US"/>
              <a:t>/ </a:t>
            </a:r>
          </a:p>
          <a:p>
            <a:r>
              <a:rPr lang="en-US"/>
              <a:t>Coda /s/ is often elided before a /</a:t>
            </a:r>
            <a:r>
              <a:rPr lang="en-US" err="1"/>
              <a:t>bdg</a:t>
            </a:r>
            <a:r>
              <a:rPr lang="en-US"/>
              <a:t>/</a:t>
            </a:r>
            <a:endParaRPr lang="en-US">
              <a:cs typeface="Calibri"/>
            </a:endParaRPr>
          </a:p>
          <a:p>
            <a:r>
              <a:rPr lang="en-US"/>
              <a:t>Following an elided /s/ the /</a:t>
            </a:r>
            <a:r>
              <a:rPr lang="en-US" err="1"/>
              <a:t>bdg</a:t>
            </a:r>
            <a:r>
              <a:rPr lang="en-US"/>
              <a:t>/ is produced with</a:t>
            </a:r>
            <a:endParaRPr lang="en-US">
              <a:cs typeface="Calibri"/>
            </a:endParaRPr>
          </a:p>
          <a:p>
            <a:pPr lvl="1"/>
            <a:r>
              <a:rPr lang="en-US"/>
              <a:t>Greater occlusion intensity ratio</a:t>
            </a:r>
            <a:endParaRPr lang="en-US">
              <a:cs typeface="Calibri"/>
            </a:endParaRPr>
          </a:p>
          <a:p>
            <a:pPr lvl="1"/>
            <a:r>
              <a:rPr lang="en-US"/>
              <a:t>Greater segment duration 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[</a:t>
            </a:r>
            <a:r>
              <a:rPr lang="el-GR"/>
              <a:t>β̞] </a:t>
            </a:r>
            <a:r>
              <a:rPr lang="en-US"/>
              <a:t>was produced with /V__V/ contexts  </a:t>
            </a:r>
            <a:endParaRPr lang="en-US">
              <a:cs typeface="Calibri"/>
            </a:endParaRPr>
          </a:p>
          <a:p>
            <a:r>
              <a:rPr lang="en-US"/>
              <a:t>[b] was produced with /</a:t>
            </a:r>
            <a:r>
              <a:rPr lang="en-US" err="1"/>
              <a:t>s_V</a:t>
            </a:r>
            <a:r>
              <a:rPr lang="en-US"/>
              <a:t>/ contexts</a:t>
            </a:r>
            <a:endParaRPr lang="en-US"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92A05-E7B7-7929-14D2-25BCC1C7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8123C-0348-1D5C-4C09-5B01529B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357432" y="8730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US">
                <a:cs typeface="Calibri Light"/>
              </a:rPr>
              <a:t>Puerto Rico: "</a:t>
            </a:r>
            <a:r>
              <a:rPr lang="en-US" err="1">
                <a:cs typeface="Calibri Light"/>
              </a:rPr>
              <a:t>una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vaca</a:t>
            </a:r>
            <a:r>
              <a:rPr lang="en-US">
                <a:cs typeface="Calibri Light"/>
              </a:rPr>
              <a:t>" [17]</a:t>
            </a:r>
            <a:endParaRPr/>
          </a:p>
        </p:txBody>
      </p:sp>
      <p:pic>
        <p:nvPicPr>
          <p:cNvPr id="443" name="Google Shape;443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95900" y="6140451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9887" y="1271553"/>
            <a:ext cx="8915399" cy="55953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3867-28F0-40D3-99D7-A976ED73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34A5-190F-44FB-870C-AB2AC3538A4C}" type="slidenum">
              <a:rPr lang="en-US" smtClean="0"/>
              <a:t>8</a:t>
            </a:fld>
            <a:endParaRPr lang="en-US"/>
          </a:p>
        </p:txBody>
      </p:sp>
      <p:cxnSp>
        <p:nvCxnSpPr>
          <p:cNvPr id="2" name="Google Shape;459;p15">
            <a:extLst>
              <a:ext uri="{FF2B5EF4-FFF2-40B4-BE49-F238E27FC236}">
                <a16:creationId xmlns:a16="http://schemas.microsoft.com/office/drawing/2014/main" id="{08DEBD7B-02D9-5492-4FE7-DF453206612D}"/>
              </a:ext>
            </a:extLst>
          </p:cNvPr>
          <p:cNvCxnSpPr/>
          <p:nvPr/>
        </p:nvCxnSpPr>
        <p:spPr>
          <a:xfrm>
            <a:off x="5602154" y="1103911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3" name="Google Shape;459;p15">
            <a:extLst>
              <a:ext uri="{FF2B5EF4-FFF2-40B4-BE49-F238E27FC236}">
                <a16:creationId xmlns:a16="http://schemas.microsoft.com/office/drawing/2014/main" id="{08DEBD7B-02D9-5492-4FE7-DF453206612D}"/>
              </a:ext>
            </a:extLst>
          </p:cNvPr>
          <p:cNvCxnSpPr/>
          <p:nvPr/>
        </p:nvCxnSpPr>
        <p:spPr>
          <a:xfrm>
            <a:off x="5297136" y="1101366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18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5"/>
          <p:cNvSpPr txBox="1">
            <a:spLocks noGrp="1"/>
          </p:cNvSpPr>
          <p:nvPr>
            <p:ph type="title"/>
          </p:nvPr>
        </p:nvSpPr>
        <p:spPr>
          <a:xfrm>
            <a:off x="415600" y="15143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US">
                <a:cs typeface="Calibri Light"/>
              </a:rPr>
              <a:t>Puerto Rico: "</a:t>
            </a:r>
            <a:r>
              <a:rPr lang="en-US" err="1">
                <a:cs typeface="Calibri Light"/>
              </a:rPr>
              <a:t>tres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vacas</a:t>
            </a:r>
            <a:r>
              <a:rPr lang="en-US">
                <a:cs typeface="Calibri Light"/>
              </a:rPr>
              <a:t>" [17]</a:t>
            </a:r>
            <a:endParaRPr/>
          </a:p>
        </p:txBody>
      </p:sp>
      <p:pic>
        <p:nvPicPr>
          <p:cNvPr id="452" name="Google Shape;452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58674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0413" y="1779357"/>
            <a:ext cx="9188665" cy="48244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15"/>
          <p:cNvCxnSpPr/>
          <p:nvPr/>
        </p:nvCxnSpPr>
        <p:spPr>
          <a:xfrm>
            <a:off x="4122382" y="1552721"/>
            <a:ext cx="0" cy="647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456" name="Google Shape;456;p15"/>
          <p:cNvCxnSpPr/>
          <p:nvPr/>
        </p:nvCxnSpPr>
        <p:spPr>
          <a:xfrm>
            <a:off x="5274669" y="1521602"/>
            <a:ext cx="0" cy="647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D8A2E-53B7-4616-9F3B-83FBBCCE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34A5-190F-44FB-870C-AB2AC3538A4C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37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CTOMILLISECCONVERTED" val="1"/>
  <p:tag name="MMPROD_NEXTUNIQUEID" val="10009"/>
  <p:tag name="MMPROD_UIDATA" val="&lt;database version=&quot;11.0&quot;&gt;&lt;object type=&quot;1&quot; unique_id=&quot;10001&quot;&gt;&lt;object type=&quot;2&quot; unique_id=&quot;10018&quot;&gt;&lt;object type=&quot;3&quot; unique_id=&quot;10019&quot;&gt;&lt;property id=&quot;20148&quot; value=&quot;5&quot;/&gt;&lt;property id=&quot;20300&quot; value=&quot;Slide 1 - &amp;quot;From one fricative to another: a perception experiment of coda /s/ and voiced phonemic stops as fricatives in Weste&quot;/&gt;&lt;property id=&quot;20307&quot; value=&quot;256&quot;/&gt;&lt;/object&gt;&lt;object type=&quot;3&quot; unique_id=&quot;10020&quot;&gt;&lt;property id=&quot;20148&quot; value=&quot;5&quot;/&gt;&lt;property id=&quot;20300&quot; value=&quot;Slide 2 - &amp;quot;Quick test&amp;quot;&quot;/&gt;&lt;property id=&quot;20307&quot; value=&quot;269&quot;/&gt;&lt;/object&gt;&lt;object type=&quot;3&quot; unique_id=&quot;10021&quot;&gt;&lt;property id=&quot;20148&quot; value=&quot;5&quot;/&gt;&lt;property id=&quot;20300&quot; value=&quot;Slide 3 - &amp;quot;Overview the presentation&amp;quot;&quot;/&gt;&lt;property id=&quot;20307&quot; value=&quot;270&quot;/&gt;&lt;/object&gt;&lt;object type=&quot;3&quot; unique_id=&quot;10022&quot;&gt;&lt;property id=&quot;20148&quot; value=&quot;5&quot;/&gt;&lt;property id=&quot;20300&quot; value=&quot;Slide 4 - &amp;quot;Debucalization of /-s/  -&amp;gt; [h], [ɦ], [ʔ], [0]&amp;quot;&quot;/&gt;&lt;property id=&quot;20307&quot; value=&quot;257&quot;/&gt;&lt;/object&gt;&lt;object type=&quot;3&quot; unique_id=&quot;10023&quot;&gt;&lt;property id=&quot;20148&quot; value=&quot;5&quot;/&gt;&lt;property id=&quot;20300&quot; value=&quot;Slide 5 - &amp;quot;Reduction of /-s/ and phonological processes&amp;quot;&quot;/&gt;&lt;property id=&quot;20307&quot; value=&quot;259&quot;/&gt;&lt;/object&gt;&lt;object type=&quot;3&quot; unique_id=&quot;10025&quot;&gt;&lt;property id=&quot;20148&quot; value=&quot;5&quot;/&gt;&lt;property id=&quot;20300&quot; value=&quot;Slide 11&quot;/&gt;&lt;property id=&quot;20307&quot; value=&quot;282&quot;/&gt;&lt;/object&gt;&lt;object type=&quot;3&quot; unique_id=&quot;10026&quot;&gt;&lt;property id=&quot;20148&quot; value=&quot;5&quot;/&gt;&lt;property id=&quot;20300&quot; value=&quot;Slide 7 - &amp;quot;Puerto Rican /s/ + /bdg/ [17]  &amp;quot;&quot;/&gt;&lt;property id=&quot;20307&quot; value=&quot;260&quot;/&gt;&lt;/object&gt;&lt;object type=&quot;3&quot; unique_id=&quot;10027&quot;&gt;&lt;property id=&quot;20148&quot; value=&quot;5&quot;/&gt;&lt;property id=&quot;20300&quot; value=&quot;Slide 13 - &amp;quot;Research questions&amp;quot;&quot;/&gt;&lt;property id=&quot;20307&quot; value=&quot;261&quot;/&gt;&lt;/object&gt;&lt;object type=&quot;3&quot; unique_id=&quot;10028&quot;&gt;&lt;property id=&quot;20148&quot; value=&quot;5&quot;/&gt;&lt;property id=&quot;20300&quot; value=&quot;Slide 12 - &amp;quot;Singular versus plural-approximant versus voiced fricative&amp;quot;&quot;/&gt;&lt;property id=&quot;20307&quot; value=&quot;262&quot;/&gt;&lt;/object&gt;&lt;object type=&quot;3&quot; unique_id=&quot;10029&quot;&gt;&lt;property id=&quot;20148&quot; value=&quot;5&quot;/&gt;&lt;property id=&quot;20300&quot; value=&quot;Slide 14 - &amp;quot;Task 1: Forced choice picture selection&amp;quot;&quot;/&gt;&lt;property id=&quot;20307&quot; value=&quot;304&quot;/&gt;&lt;/object&gt;&lt;object type=&quot;3&quot; unique_id=&quot;10030&quot;&gt;&lt;property id=&quot;20148&quot; value=&quot;5&quot;/&gt;&lt;property id=&quot;20300&quot; value=&quot;Slide 15 - &amp;quot;Task 2: Visual analog slider task&amp;quot;&quot;/&gt;&lt;property id=&quot;20307&quot; value=&quot;266&quot;/&gt;&lt;/object&gt;&lt;object type=&quot;3&quot; unique_id=&quot;10031&quot;&gt;&lt;property id=&quot;20148&quot; value=&quot;5&quot;/&gt;&lt;property id=&quot;20300&quot; value=&quot;Slide 17 - &amp;quot;Method: Actors/speakers&amp;quot;&quot;/&gt;&lt;property id=&quot;20307&quot; value=&quot;263&quot;/&gt;&lt;/object&gt;&lt;object type=&quot;3&quot; unique_id=&quot;10032&quot;&gt;&lt;property id=&quot;20148&quot; value=&quot;5&quot;/&gt;&lt;property id=&quot;20300&quot; value=&quot;Slide 18 - &amp;quot;Method: Andalusian tokens and distractors&amp;quot;&quot;/&gt;&lt;property id=&quot;20307&quot; value=&quot;264&quot;/&gt;&lt;/object&gt;&lt;object type=&quot;3&quot; unique_id=&quot;10034&quot;&gt;&lt;property id=&quot;20148&quot; value=&quot;5&quot;/&gt;&lt;property id=&quot;20300&quot; value=&quot;Slide 21 - &amp;quot;Method: Mexican tokens and distractors&amp;quot;&quot;/&gt;&lt;property id=&quot;20307&quot; value=&quot;284&quot;/&gt;&lt;/object&gt;&lt;object type=&quot;3&quot; unique_id=&quot;10037&quot;&gt;&lt;property id=&quot;20148&quot; value=&quot;5&quot;/&gt;&lt;property id=&quot;20300&quot; value=&quot;Slide 23 - &amp;quot;Method: Token distribution&amp;quot;&quot;/&gt;&lt;property id=&quot;20307&quot; value=&quot;283&quot;/&gt;&lt;/object&gt;&lt;object type=&quot;3&quot; unique_id=&quot;10038&quot;&gt;&lt;property id=&quot;20148&quot; value=&quot;5&quot;/&gt;&lt;property id=&quot;20300&quot; value=&quot;Slide 24 - &amp;quot;Method: Participants and Evaluations&amp;quot;&quot;/&gt;&lt;property id=&quot;20307&quot; value=&quot;305&quot;/&gt;&lt;/object&gt;&lt;object type=&quot;3&quot; unique_id=&quot;10039&quot;&gt;&lt;property id=&quot;20148&quot; value=&quot;5&quot;/&gt;&lt;property id=&quot;20300&quot; value=&quot;Slide 19 - &amp;quot;Sample productions&amp;quot;&quot;/&gt;&lt;property id=&quot;20307&quot; value=&quot;275&quot;/&gt;&lt;/object&gt;&lt;object type=&quot;3&quot; unique_id=&quot;10040&quot;&gt;&lt;property id=&quot;20148&quot; value=&quot;5&quot;/&gt;&lt;property id=&quot;20300&quot; value=&quot;Slide 25 - &amp;quot;Method: Survey Distribution&amp;quot;&quot;/&gt;&lt;property id=&quot;20307&quot; value=&quot;265&quot;/&gt;&lt;/object&gt;&lt;object type=&quot;3&quot; unique_id=&quot;10041&quot;&gt;&lt;property id=&quot;20148&quot; value=&quot;5&quot;/&gt;&lt;property id=&quot;20300&quot; value=&quot;Slide 26 - &amp;quot;Results Task 1 – Forced choice picture identification&amp;quot;&quot;/&gt;&lt;property id=&quot;20307&quot; value=&quot;306&quot;/&gt;&lt;/object&gt;&lt;object type=&quot;3&quot; unique_id=&quot;10043&quot;&gt;&lt;property id=&quot;20148&quot; value=&quot;5&quot;/&gt;&lt;property id=&quot;20300&quot; value=&quot;Slide 27 - &amp;quot;Sample Mexican listeners  - [β̞] vs [v] &amp;quot;&quot;/&gt;&lt;property id=&quot;20307&quot; value=&quot;286&quot;/&gt;&lt;/object&gt;&lt;object type=&quot;3&quot; unique_id=&quot;10051&quot;&gt;&lt;property id=&quot;20148&quot; value=&quot;5&quot;/&gt;&lt;property id=&quot;20300&quot; value=&quot;Slide 28 - &amp;quot;Sample Andalusian listeners  - [β̞] vs [v] &amp;quot;&quot;/&gt;&lt;property id=&quot;20307&quot; value=&quot;271&quot;/&gt;&lt;/object&gt;&lt;object type=&quot;3&quot; unique_id=&quot;10056&quot;&gt;&lt;property id=&quot;20148&quot; value=&quot;5&quot;/&gt;&lt;property id=&quot;20300&quot; value=&quot;Slide 29 - &amp;quot;Plural tokens for both listeners  - [v]&amp;quot;&quot;/&gt;&lt;property id=&quot;20307&quot; value=&quot;297&quot;/&gt;&lt;/object&gt;&lt;object type=&quot;3&quot; unique_id=&quot;10057&quot;&gt;&lt;property id=&quot;20148&quot; value=&quot;5&quot;/&gt;&lt;property id=&quot;20300&quot; value=&quot;Slide 30 - &amp;quot;Plural tokens for both listeners  - [ð]&amp;quot;&quot;/&gt;&lt;property id=&quot;20307&quot; value=&quot;298&quot;/&gt;&lt;/object&gt;&lt;object type=&quot;3&quot; unique_id=&quot;10058&quot;&gt;&lt;property id=&quot;20148&quot; value=&quot;5&quot;/&gt;&lt;property id=&quot;20300&quot; value=&quot;Slide 31 - &amp;quot;Plural tokens for both listeners  - [ɣ]&amp;quot;&quot;/&gt;&lt;property id=&quot;20307&quot; value=&quot;299&quot;/&gt;&lt;/object&gt;&lt;object type=&quot;3&quot; unique_id=&quot;10059&quot;&gt;&lt;property id=&quot;20148&quot; value=&quot;5&quot;/&gt;&lt;property id=&quot;20300&quot; value=&quot;Slide 34 - &amp;quot;Task 2: Visual analog slider &amp;quot;&quot;/&gt;&lt;property id=&quot;20307&quot; value=&quot;293&quot;/&gt;&lt;/object&gt;&lt;object type=&quot;3&quot; unique_id=&quot;10062&quot;&gt;&lt;property id=&quot;20148&quot; value=&quot;5&quot;/&gt;&lt;property id=&quot;20300&quot; value=&quot;Slide 38 - &amp;quot;Discussion: Research questions&amp;quot;&quot;/&gt;&lt;property id=&quot;20307&quot; value=&quot;274&quot;/&gt;&lt;/object&gt;&lt;object type=&quot;3&quot; unique_id=&quot;10063&quot;&gt;&lt;property id=&quot;20148&quot; value=&quot;5&quot;/&gt;&lt;property id=&quot;20300&quot; value=&quot;Slide 43 - &amp;quot;Discussion: Opaque versus transparent compensation processes&amp;quot;&quot;/&gt;&lt;property id=&quot;20307&quot; value=&quot;277&quot;/&gt;&lt;/object&gt;&lt;object type=&quot;3&quot; unique_id=&quot;10064&quot;&gt;&lt;property id=&quot;20148&quot; value=&quot;5&quot;/&gt;&lt;property id=&quot;20300&quot; value=&quot;Slide 40 - &amp;quot;Discussion: contrast through compensation processes of multiple phonemes&amp;quot;&quot;/&gt;&lt;property id=&quot;20307&quot; value=&quot;278&quot;/&gt;&lt;/object&gt;&lt;object type=&quot;3&quot; unique_id=&quot;10065&quot;&gt;&lt;property id=&quot;20148&quot; value=&quot;5&quot;/&gt;&lt;property id=&quot;20300&quot; value=&quot;Slide 48 - &amp;quot;Conclusions&amp;quot;&quot;/&gt;&lt;property id=&quot;20307&quot; value=&quot;281&quot;/&gt;&lt;/object&gt;&lt;object type=&quot;3&quot; unique_id=&quot;10066&quot;&gt;&lt;property id=&quot;20148&quot; value=&quot;5&quot;/&gt;&lt;property id=&quot;20300&quot; value=&quot;Slide 49 - &amp;quot;Acknowledgements&amp;quot;&quot;/&gt;&lt;property id=&quot;20307&quot; value=&quot;279&quot;/&gt;&lt;/object&gt;&lt;object type=&quot;3&quot; unique_id=&quot;25318&quot;&gt;&lt;property id=&quot;20148&quot; value=&quot;5&quot;/&gt;&lt;property id=&quot;20300&quot; value=&quot;Slide 39 - &amp;quot;Discussion: Segmental contrast maintenance &amp;quot;&quot;/&gt;&lt;property id=&quot;20307&quot; value=&quot;314&quot;/&gt;&lt;/object&gt;&lt;object type=&quot;3&quot; unique_id=&quot;27900&quot;&gt;&lt;property id=&quot;20148&quot; value=&quot;5&quot;/&gt;&lt;property id=&quot;20300&quot; value=&quot;Slide 42&quot;/&gt;&lt;property id=&quot;20307&quot; value=&quot;316&quot;/&gt;&lt;/object&gt;&lt;object type=&quot;3&quot; unique_id=&quot;28529&quot;&gt;&lt;property id=&quot;20148&quot; value=&quot;5&quot;/&gt;&lt;property id=&quot;20300&quot; value=&quot;Slide 41&quot;/&gt;&lt;property id=&quot;20307&quot; value=&quot;317&quot;/&gt;&lt;/object&gt;&lt;object type=&quot;3&quot; unique_id=&quot;32562&quot;&gt;&lt;property id=&quot;20148&quot; value=&quot;5&quot;/&gt;&lt;property id=&quot;20300&quot; value=&quot;Slide 10 - &amp;quot;Motivation for the current study&amp;quot;&quot;/&gt;&lt;property id=&quot;20307&quot; value=&quot;318&quot;/&gt;&lt;/object&gt;&lt;object type=&quot;3&quot; unique_id=&quot;36343&quot;&gt;&lt;property id=&quot;20148&quot; value=&quot;5&quot;/&gt;&lt;property id=&quot;20300&quot; value=&quot;Slide 9 - &amp;quot;Puerto Rico: &amp;quot;tres vacas&amp;quot; [17]&amp;quot;&quot;/&gt;&lt;property id=&quot;20307&quot; value=&quot;320&quot;/&gt;&lt;/object&gt;&lt;object type=&quot;3&quot; unique_id=&quot;36344&quot;&gt;&lt;property id=&quot;20148&quot; value=&quot;5&quot;/&gt;&lt;property id=&quot;20300&quot; value=&quot;Slide 8 - &amp;quot;Puerto Rico: &amp;quot;una vaca&amp;quot; [17]&amp;quot;&quot;/&gt;&lt;property id=&quot;20307&quot; value=&quot;321&quot;/&gt;&lt;/object&gt;&lt;object type=&quot;3&quot; unique_id=&quot;37727&quot;&gt;&lt;property id=&quot;20148&quot; value=&quot;5&quot;/&gt;&lt;property id=&quot;20300&quot; value=&quot;Slide 35 - &amp;quot;Task 2: Visual analog slider &amp;quot;&quot;/&gt;&lt;property id=&quot;20307&quot; value=&quot;329&quot;/&gt;&lt;/object&gt;&lt;object type=&quot;3&quot; unique_id=&quot;37728&quot;&gt;&lt;property id=&quot;20148&quot; value=&quot;5&quot;/&gt;&lt;property id=&quot;20300&quot; value=&quot;Slide 36 - &amp;quot;Task 2: Visual analog slider &amp;quot;&quot;/&gt;&lt;property id=&quot;20307&quot; value=&quot;328&quot;/&gt;&lt;/object&gt;&lt;object type=&quot;3&quot; unique_id=&quot;37729&quot;&gt;&lt;property id=&quot;20148&quot; value=&quot;5&quot;/&gt;&lt;property id=&quot;20300&quot; value=&quot;Slide 37 - &amp;quot;Task 2: Visual analog slider  &amp;quot;&quot;/&gt;&lt;property id=&quot;20307&quot; value=&quot;327&quot;/&gt;&lt;/object&gt;&lt;object type=&quot;3&quot; unique_id=&quot;37730&quot;&gt;&lt;property id=&quot;20148&quot; value=&quot;5&quot;/&gt;&lt;property id=&quot;20300&quot; value=&quot;Slide 44 - &amp;quot;Transparency versus opacity of the phonological process&amp;quot;&quot;/&gt;&lt;property id=&quot;20307&quot; value=&quot;330&quot;/&gt;&lt;/object&gt;&lt;object type=&quot;3&quot; unique_id=&quot;37731&quot;&gt;&lt;property id=&quot;20148&quot; value=&quot;5&quot;/&gt;&lt;property id=&quot;20300&quot; value=&quot;Slide 45 - &amp;quot;Transparency versus opacity of the phonological process&amp;quot;&quot;/&gt;&lt;property id=&quot;20307&quot; value=&quot;331&quot;/&gt;&lt;/object&gt;&lt;object type=&quot;3&quot; unique_id=&quot;37733&quot;&gt;&lt;property id=&quot;20148&quot; value=&quot;5&quot;/&gt;&lt;property id=&quot;20300&quot; value=&quot;Slide 20&quot;/&gt;&lt;property id=&quot;20307&quot; value=&quot;335&quot;/&gt;&lt;/object&gt;&lt;object type=&quot;3&quot; unique_id=&quot;37734&quot;&gt;&lt;property id=&quot;20148&quot; value=&quot;5&quot;/&gt;&lt;property id=&quot;20300&quot; value=&quot;Slide 22 - &amp;quot;Sample productions: Mexican &amp;quot;&quot;/&gt;&lt;property id=&quot;20307&quot; value=&quot;336&quot;/&gt;&lt;/object&gt;&lt;object type=&quot;3&quot; unique_id=&quot;37736&quot;&gt;&lt;property id=&quot;20148&quot; value=&quot;5&quot;/&gt;&lt;property id=&quot;20300&quot; value=&quot;Slide 33 - &amp;quot;Results Task 2 – Visual analog slider&amp;quot;&quot;/&gt;&lt;property id=&quot;20307&quot; value=&quot;333&quot;/&gt;&lt;/object&gt;&lt;object type=&quot;3&quot; unique_id=&quot;38055&quot;&gt;&lt;property id=&quot;20148&quot; value=&quot;5&quot;/&gt;&lt;property id=&quot;20300&quot; value=&quot;Slide 6 - &amp;quot;Spirantization or reduction of /b d g/&amp;quot;&quot;/&gt;&lt;property id=&quot;20307&quot; value=&quot;337&quot;/&gt;&lt;/object&gt;&lt;object type=&quot;3&quot; unique_id=&quot;43313&quot;&gt;&lt;property id=&quot;20148&quot; value=&quot;5&quot;/&gt;&lt;property id=&quot;20300&quot; value=&quot;Slide 32 - &amp;quot;Andalusian velar plural&amp;quot;&quot;/&gt;&lt;property id=&quot;20307&quot; value=&quot;310&quot;/&gt;&lt;/object&gt;&lt;object type=&quot;3&quot; unique_id=&quot;43997&quot;&gt;&lt;property id=&quot;20148&quot; value=&quot;5&quot;/&gt;&lt;property id=&quot;20300&quot; value=&quot;Slide 16 - &amp;quot;Visual analog slider task&amp;#x0D;&amp;quot;&quot;/&gt;&lt;property id=&quot;20307&quot; value=&quot;340&quot;/&gt;&lt;/object&gt;&lt;object type=&quot;3&quot; unique_id=&quot;43998&quot;&gt;&lt;property id=&quot;20148&quot; value=&quot;5&quot;/&gt;&lt;property id=&quot;20300&quot; value=&quot;Slide 47 - &amp;quot;Next steps&amp;quot;&quot;/&gt;&lt;property id=&quot;20307&quot; value=&quot;339&quot;/&gt;&lt;/object&gt;&lt;object type=&quot;3&quot; unique_id=&quot;43999&quot;&gt;&lt;property id=&quot;20148&quot; value=&quot;5&quot;/&gt;&lt;property id=&quot;20300&quot; value=&quot;Slide 52&quot;/&gt;&lt;property id=&quot;20307&quot; value=&quot;341&quot;/&gt;&lt;/object&gt;&lt;object type=&quot;3&quot; unique_id=&quot;44001&quot;&gt;&lt;property id=&quot;20148&quot; value=&quot;5&quot;/&gt;&lt;property id=&quot;20300&quot; value=&quot;Slide 46 - &amp;quot;Two-way segment allophony and two-way contrast&amp;quot;&quot;/&gt;&lt;property id=&quot;20307&quot; value=&quot;342&quot;/&gt;&lt;/object&gt;&lt;object type=&quot;3&quot; unique_id=&quot;46654&quot;&gt;&lt;property id=&quot;20148&quot; value=&quot;5&quot;/&gt;&lt;property id=&quot;20300&quot; value=&quot;Slide 50 - &amp;quot;References&amp;quot;&quot;/&gt;&lt;property id=&quot;20307&quot; value=&quot;349&quot;/&gt;&lt;/object&gt;&lt;object type=&quot;3&quot; unique_id=&quot;46655&quot;&gt;&lt;property id=&quot;20148&quot; value=&quot;5&quot;/&gt;&lt;property id=&quot;20300&quot; value=&quot;Slide 51 - &amp;quot;References continued&amp;quot;&quot;/&gt;&lt;property id=&quot;20307&quot; value=&quot;350&quot;/&gt;&lt;/object&gt;&lt;/object&gt;&lt;object type=&quot;8&quot; unique_id=&quot;10118&quot;&gt;&lt;/object&gt;&lt;/object&gt;&lt;/database&gt;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946235-89eb-4c61-bf1e-992bbce03b5f" xsi:nil="true"/>
    <lcf76f155ced4ddcb4097134ff3c332f xmlns="e03674b8-eb03-4f4c-9b55-8fe02076677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1729D7C6B62A49A02A4A6031512274" ma:contentTypeVersion="15" ma:contentTypeDescription="Create a new document." ma:contentTypeScope="" ma:versionID="7f569f35bc1d90dd42034e9c078f6794">
  <xsd:schema xmlns:xsd="http://www.w3.org/2001/XMLSchema" xmlns:xs="http://www.w3.org/2001/XMLSchema" xmlns:p="http://schemas.microsoft.com/office/2006/metadata/properties" xmlns:ns2="e03674b8-eb03-4f4c-9b55-8fe020766772" xmlns:ns3="d5946235-89eb-4c61-bf1e-992bbce03b5f" targetNamespace="http://schemas.microsoft.com/office/2006/metadata/properties" ma:root="true" ma:fieldsID="d56844205a84f0e3138eab7e700e0ec6" ns2:_="" ns3:_="">
    <xsd:import namespace="e03674b8-eb03-4f4c-9b55-8fe020766772"/>
    <xsd:import namespace="d5946235-89eb-4c61-bf1e-992bbce03b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674b8-eb03-4f4c-9b55-8fe0207667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eec0a79-46cb-4568-9b1b-2d720bd320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46235-89eb-4c61-bf1e-992bbce03b5f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ecd8a63-a059-4f18-8ff4-339f43db89e9}" ma:internalName="TaxCatchAll" ma:showField="CatchAllData" ma:web="d5946235-89eb-4c61-bf1e-992bbce03b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46F5C2-4BA6-4966-B730-F1A50A8FC2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141650-653B-4738-852C-F5473020D581}">
  <ds:schemaRefs>
    <ds:schemaRef ds:uri="e03674b8-eb03-4f4c-9b55-8fe020766772"/>
    <ds:schemaRef ds:uri="http://purl.org/dc/terms/"/>
    <ds:schemaRef ds:uri="http://schemas.microsoft.com/office/2006/metadata/properties"/>
    <ds:schemaRef ds:uri="d5946235-89eb-4c61-bf1e-992bbce03b5f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415A606-B6DE-4439-8000-C43B2630BF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3674b8-eb03-4f4c-9b55-8fe020766772"/>
    <ds:schemaRef ds:uri="d5946235-89eb-4c61-bf1e-992bbce03b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10629</TotalTime>
  <Words>3096</Words>
  <Application>Microsoft Macintosh PowerPoint</Application>
  <PresentationFormat>Panorámica</PresentationFormat>
  <Paragraphs>313</Paragraphs>
  <Slides>52</Slides>
  <Notes>3</Notes>
  <HiddenSlides>0</HiddenSlides>
  <MMClips>21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Helvetica Neue</vt:lpstr>
      <vt:lpstr>Helvetica Neue Medium</vt:lpstr>
      <vt:lpstr>office theme</vt:lpstr>
      <vt:lpstr>21_BasicWhite</vt:lpstr>
      <vt:lpstr>Office Theme</vt:lpstr>
      <vt:lpstr>From one fricative to another: a perception experiment of coda /s/ and voiced phonemic stops as fricatives in Western Andalusian Spanish</vt:lpstr>
      <vt:lpstr>Quick test</vt:lpstr>
      <vt:lpstr>Overview the presentation</vt:lpstr>
      <vt:lpstr>Debucalization of /-s/  -&gt; [h], [ɦ], [ʔ], [0]</vt:lpstr>
      <vt:lpstr>Reduction of /-s/ and phonological processes</vt:lpstr>
      <vt:lpstr>Spirantization or reduction of /b d g/</vt:lpstr>
      <vt:lpstr>Puerto Rican /s/ + /bdg/ [17]  </vt:lpstr>
      <vt:lpstr>Puerto Rico: "una vaca" [17]</vt:lpstr>
      <vt:lpstr>Puerto Rico: "tres vacas" [17]</vt:lpstr>
      <vt:lpstr>Motivation for the current study</vt:lpstr>
      <vt:lpstr>Presentación de PowerPoint</vt:lpstr>
      <vt:lpstr>Singular versus plural-approximant versus voiced fricative</vt:lpstr>
      <vt:lpstr>Research questions</vt:lpstr>
      <vt:lpstr>Task 1: Forced choice picture selection</vt:lpstr>
      <vt:lpstr>Task 2: Visual analog slider task</vt:lpstr>
      <vt:lpstr>Visual analog slider task </vt:lpstr>
      <vt:lpstr>Method: Actors/speakers</vt:lpstr>
      <vt:lpstr>Method: Andalusian tokens and distractors</vt:lpstr>
      <vt:lpstr>Sample productions</vt:lpstr>
      <vt:lpstr>Presentación de PowerPoint</vt:lpstr>
      <vt:lpstr>Method: Mexican tokens and distractors</vt:lpstr>
      <vt:lpstr>Sample productions: Mexican </vt:lpstr>
      <vt:lpstr>Method: Token distribution</vt:lpstr>
      <vt:lpstr>Method: Participants and Evaluations</vt:lpstr>
      <vt:lpstr>Method: Survey Distribution</vt:lpstr>
      <vt:lpstr>Results Task 1 – Forced choice picture identification</vt:lpstr>
      <vt:lpstr>Sample Mexican listeners  - [β̞] vs [v] </vt:lpstr>
      <vt:lpstr>Sample Andalusian listeners  - [β̞] vs [v] </vt:lpstr>
      <vt:lpstr>Plural tokens for both listeners  - [v]</vt:lpstr>
      <vt:lpstr>Plural tokens for both listeners  - [ð]</vt:lpstr>
      <vt:lpstr>Plural tokens for both listeners  - [ɣ]</vt:lpstr>
      <vt:lpstr>Andalusian velar plural</vt:lpstr>
      <vt:lpstr>Results Task 2 – Visual analog slider</vt:lpstr>
      <vt:lpstr>Task 2: Visual analog slider </vt:lpstr>
      <vt:lpstr>Task 2: Visual analog slider </vt:lpstr>
      <vt:lpstr>Task 2: Visual analog slider </vt:lpstr>
      <vt:lpstr>Task 2: Visual analog slider  </vt:lpstr>
      <vt:lpstr>Discussion: Research questions</vt:lpstr>
      <vt:lpstr>Discussion: Segmental contrast maintenance </vt:lpstr>
      <vt:lpstr>Discussion: contrast through compensation processes of multiple phonemes</vt:lpstr>
      <vt:lpstr>Presentación de PowerPoint</vt:lpstr>
      <vt:lpstr>Presentación de PowerPoint</vt:lpstr>
      <vt:lpstr>Discussion: Opaque versus transparent compensation processes</vt:lpstr>
      <vt:lpstr>Transparency versus opacity of the phonological process</vt:lpstr>
      <vt:lpstr>Transparency versus opacity of the phonological process</vt:lpstr>
      <vt:lpstr>Two-way segment allophony and two-way contrast</vt:lpstr>
      <vt:lpstr>Next steps</vt:lpstr>
      <vt:lpstr>Conclusions</vt:lpstr>
      <vt:lpstr>Acknowledgements</vt:lpstr>
      <vt:lpstr>References</vt:lpstr>
      <vt:lpstr>References continued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Arroniz, Santiago</cp:lastModifiedBy>
  <cp:revision>70</cp:revision>
  <dcterms:created xsi:type="dcterms:W3CDTF">2023-06-08T21:40:21Z</dcterms:created>
  <dcterms:modified xsi:type="dcterms:W3CDTF">2023-09-21T22:41:48Z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0x010100A11729D7C6B62A49A02A4A6031512274</vt:lpwstr>
  </property>
  <property fmtid="{D5CDD505-2E9C-101B-9397-08002B2CF9AE}" pid="3" name="MediaServiceImageTags">
    <vt:lpwstr/>
  </property>
</Properties>
</file>